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0" r:id="rId36"/>
    <p:sldId id="298" r:id="rId37"/>
    <p:sldId id="291" r:id="rId38"/>
    <p:sldId id="292" r:id="rId39"/>
    <p:sldId id="293" r:id="rId40"/>
    <p:sldId id="294" r:id="rId41"/>
    <p:sldId id="295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</p:sldIdLst>
  <p:sldSz cx="6858000" cy="9906000" type="A4"/>
  <p:notesSz cx="6884988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416" autoAdjust="0"/>
  </p:normalViewPr>
  <p:slideViewPr>
    <p:cSldViewPr>
      <p:cViewPr varScale="1">
        <p:scale>
          <a:sx n="59" d="100"/>
          <a:sy n="59" d="100"/>
        </p:scale>
        <p:origin x="2730" y="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7-02-13T10:46:33.3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-5-9 33,'10'0'-11,"-6"0"18,0 0 96,-4 0-15,0 0-44,6 0 17,-6 0 0,0 0-13,0 0-7,0 0 2,0 0-4,0 0-7,0 0 6,0 0 2,0 0-9,0 0-3,0 0-8,0 0-3,0 0-5,0 0-4,0 0 3,0 0-5,0 0 2,0 0 1,0 0-1,0 0 3,0 0 2,0 0 0,0 0 2,0 0-4,0 0-4,0 0-2,0 0-3,0 0 2,0 0-2,0 0 1,0 0-1,0 0 0,0 0 0,0 0 0,0 0 0,0 0 2,0 0-2,0 0 1,22 4 17,-3-4-15,-7 8-3,6-4 1,1 4-2,3-3 2,1-1-1,-5 0-1,-4-1 1,1-3 0,-3 5-2,6-1 3,5 4-3,5-4 3,-6 0 0,9 1 0,-2-5 1,-3 0-1,1 0-1,-3 3 1,3-3-3,5 5 3,3-2-1,2-3-2,-5 4 2,-1 0-2,5-4 1,5 5 0,10-5-1,-2 3 1,2-3-1,-2 0 0,2 0 1,-10 0 1,0 0-1,-11 0 1,3 0 0,-3 0-2,11 5 1,6 0-1,2-5 1,10 0-1,4 0 0,0 0 1,-7 0-1,-12 0 1,-15 0-1,-7 0 0,1 0 0,-1 0 0,11 3 0,-3 5 1,7 0-2,0 1 2,0-1-1,3-8-1,1 8 2,0-4-1,-4 0-1,-3 4 2,-1-3-1,12 3 0,6-5 0,-7 2-1,1-2 2,-4 7-1,6-10 0,-2 3 0,4-3 0,-8 0 1,-5 5-1,-7-2-1,-3 2 3,-7 3-2,7-5-1,3 10 2,11-1-2,9 1 2,11-2-1,3-3 0,-4 0 1,-8-3-1,-10 3-1,-19-3 2,-10 4-2,3-2 2,-5 5-1,-2-4-1,10 0 2,5 2-1,3-7-1,3 0 2,-11 2-1,0-2 2,-9 2-2,-5-2-2,14 2 4,0 2-4,5-1 4,13 5-2,1-3-2,0 1 4,8-1-2,-4-5-2,-1 2 4,-3 0-2,-11-5 0,-11 3 0,-7-3 0,-8 0 0,4 4 0,2 0 0,-2-4 0,-4 0 0,0 0 0,0 0 0,0 0 0,0 0 0,0 0 0,0 0 0,0 0 0,0 0 0,0 0 0,0 0 0,0 0 0,0 0 0,0 0 0,0 0 0,0 0 0,0 0 0,0 0 0,0 5 0,0-5 0,0 4 0,0 0 0,0-4 0,0 0 0,0 0 0,0 0 0,0 0 0,0 0 0,0 0 0,0 0 0,0 0 0,0 0 0,0 0 0,0 0 0,0 0 0,0 0 0,0 0 0,0 0 0,0 0 0,0 0 0,0 0 0,0 0 0,0 0 0,0 0 0,0 0 0,0 0 0,0 0 0,0 0 0,0 0 0,0 0 0,0 0 0,0 0 0,0 0 0,0 0 0,0 0 0,0 0 0,0 0 0,0 0 0,0 0 0,0 0 0,0 0 0,0 0 0,0 0 0,0 0 0,0 0 0,0 10 0,4 10 0,-4-2 0,4 3 0,2 0 0,-6-5 0,0 1 0,5 2 0,-5 2 0,0-5 0,0-3 0,0-1 0,0 4 0,0 5 0,0 3 0,0 5 0,0-1 0,0 6 0,0-7 0,0-6 0,0 4 0,-5-5 0,-5 5 0,6 3 0,0 5 0,-2 3 0,-2-3 0,8-4 0,-8 0 0,-3-5 0,7-3 0,-6 3 0,2 1 0,0 4 0,-6 3 0,-1 5 0,-3-9 0,6 5 0,-2-5 0,-1-3 0,7 4 0,-6-9 0,-5 0 0,1 5 0,-4-4 0,-1 6 0,-3 2 0,3 1 0,5-6 0,0-4 0,3-4 0,7-4 0,2-3 0,2-1 0,0 4 0,-10 5 0,6-1 0,-3 0 0,3 0 0,4-11 0,-2-5 0,6 3 0,0-3 0,-4 0 0,0 0 0,4 0 0,0 0 0,0 0 0,0 0 0,0 0 0,0 0 0,0 0 0,0 0 0,0 0 0,0 0 0,0 0 0,0 0 0,0 0 0,0 0 0,0 0 0,4 0 0,10 0 0,0 0 0,-1 0 0,1 0 0,4 0 0,-5 0 0,-3-3 0,8-5 0,-4 0 0,3 3 0,1-2 0,0 1 0,1 3 0,-5-2 0,4 2 0,1-2 0,-1-7 0,4 4 0,-3-4 0,-3 4 0,-2 4 0,1-1 0,-1-3 0,2 0 0,9 0 0,-9 0 0,-2 0 0,1 3 0,3-3 0,0-4 0,5 0 0,-1 0 0,1-5 0,-1 1 0,-4-1 0,1 9 0,-1-9 0,4 6 0,1-1 0,-1-1 0,-3 1 0,3-9 0,0 10 0,3-8 0,-3 4 0,-9 5 0,1-9 0,0 4 0,-2-1 0,7 0 0,-1-2 0,0-7 0,1-2 0,-1 3 0,0-4 0,-5-2 0,1 2 0,0-1 0,5 5 0,-7 3 0,-2 1 0,4-1 0,-1-3 0,1-5 0,4 4 0,-10-7 0,7 3 0,-7 5 0,2 3 0,-2 2 0,-2-3 0,2 1 0,-4-3 0,1-1 0,5 1 0,-6 0 0,0 0 0,6 3 0,-6 9 0,0 4 0,-4 3 0,0 5 0,10 0 0,-10 0 0,4 0 0,-4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0,15 0 0,1 0 0,-2 9 0,1-1 0,-1 0 0,-2 0 0,2 0 0,-10-3 0,7-2 0,-3 2 0,6 3 0,-2 3 0,7-1 0,-1-2 0,4 0 0,7-5 0,-11 2 0,5-1 0,-5 0 0,5-1 0,7 6 0,-7-1 0,9 5 0,1-5 0,-11-1 0,9-3 0,1 1 0,5 0 0,0-5 0,-3 3 0,3 2 0,14-2 0,8 5 0,-6 0 0,-2 1 0,-14-1 0,8 0 0,10 0 0,2 0 0,-2 2 0,4-7 0,-4 0 0,-14-3 0,-4 5 0,-15-1 0,-4 0 0,1-4 0,-1 5 0,-2-5 0,13 0 0,8 0 0,12 0 0,10 0 0,0 0 0,-10 0 0,-2 0 0,-17 0 0,-11 0 0,-9 0 0,-2 0 0,6 0 0,5 0 0,-7 0 0,-2 0 0,-6 0 0,0 0 0,-4 0 0,0 0 0,0 0 0,0 0 0,4 0 0,-4 0 0,0 0 0,0 0 0,0 0 0,0 0 0,0 0 0,0 0 0,0 0 0,0 0 0,0 0 0,0 0 0,0 0 0,0 0 0,0 0 0,0 0 0,0 0 0,0 0 0,0 0 0,0 0 0,0 0 0,0 0 0,0 0 0,0 0 0,0 0 0,0 0 0,0 0 0,0 0 0,0 0 0,0 0 0,0 0 0,0 0 0,0 0 0,0 0 0,0 0 0,0 0 0,6 0 0,7-9 0,11-32-94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0"/>
            <a:ext cx="6858000" cy="1045029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5301208" y="299049"/>
            <a:ext cx="1336282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5301208" y="338788"/>
            <a:ext cx="133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P</a:t>
            </a:r>
          </a:p>
        </p:txBody>
      </p:sp>
      <p:sp>
        <p:nvSpPr>
          <p:cNvPr id="10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1256525" y="237734"/>
            <a:ext cx="4044138" cy="61081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defRPr>
            </a:lvl1pPr>
          </a:lstStyle>
          <a:p>
            <a:pPr lvl="0"/>
            <a:r>
              <a:rPr lang="fr-FR" dirty="0"/>
              <a:t>_</a:t>
            </a:r>
          </a:p>
        </p:txBody>
      </p:sp>
      <p:sp>
        <p:nvSpPr>
          <p:cNvPr id="12" name="ZoneTexte 11"/>
          <p:cNvSpPr txBox="1"/>
          <p:nvPr userDrawn="1"/>
        </p:nvSpPr>
        <p:spPr>
          <a:xfrm rot="16200000">
            <a:off x="5864862" y="8913730"/>
            <a:ext cx="18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spc="50" baseline="0" dirty="0">
                <a:solidFill>
                  <a:schemeClr val="bg1"/>
                </a:solidFill>
              </a:rPr>
              <a:t>http://www.mysticlolly-leblog.fr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14"/>
            <a:ext cx="1249477" cy="1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3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CC8BFBC-C515-4F32-9074-157E5FCDAC25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F265BEE-319E-4A2A-ACBF-89C7DDF71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39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CC8BFBC-C515-4F32-9074-157E5FCDAC25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F265BEE-319E-4A2A-ACBF-89C7DDF71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824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CC8BFBC-C515-4F32-9074-157E5FCDAC25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F265BEE-319E-4A2A-ACBF-89C7DDF71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606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0"/>
            <a:ext cx="6858000" cy="1045029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5301208" y="299049"/>
            <a:ext cx="1336282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5301208" y="338788"/>
            <a:ext cx="133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P</a:t>
            </a:r>
          </a:p>
        </p:txBody>
      </p:sp>
      <p:sp>
        <p:nvSpPr>
          <p:cNvPr id="12" name="ZoneTexte 11"/>
          <p:cNvSpPr txBox="1"/>
          <p:nvPr userDrawn="1"/>
        </p:nvSpPr>
        <p:spPr>
          <a:xfrm rot="16200000">
            <a:off x="5864862" y="8913730"/>
            <a:ext cx="18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spc="50" baseline="0" dirty="0">
                <a:solidFill>
                  <a:schemeClr val="bg1"/>
                </a:solidFill>
              </a:rPr>
              <a:t>http://www.mysticlolly-leblog.fr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14"/>
            <a:ext cx="1249477" cy="1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1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CC8BFBC-C515-4F32-9074-157E5FCDAC25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F265BEE-319E-4A2A-ACBF-89C7DDF71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408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CC8BFBC-C515-4F32-9074-157E5FCDAC25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F265BEE-319E-4A2A-ACBF-89C7DDF71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477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CC8BFBC-C515-4F32-9074-157E5FCDAC25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F265BEE-319E-4A2A-ACBF-89C7DDF71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088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/>
              <a:t>Texte de la poésie</a:t>
            </a:r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CC8BFBC-C515-4F32-9074-157E5FCDAC25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F265BEE-319E-4A2A-ACBF-89C7DDF71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29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CC8BFBC-C515-4F32-9074-157E5FCDAC25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F265BEE-319E-4A2A-ACBF-89C7DDF71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65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CC8BFBC-C515-4F32-9074-157E5FCDAC25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F265BEE-319E-4A2A-ACBF-89C7DDF71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18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CC8BFBC-C515-4F32-9074-157E5FCDAC25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F265BEE-319E-4A2A-ACBF-89C7DDF71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15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3236392" y="9713268"/>
            <a:ext cx="36724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http://www.mysticlolly.fr</a:t>
            </a:r>
          </a:p>
        </p:txBody>
      </p:sp>
    </p:spTree>
    <p:extLst>
      <p:ext uri="{BB962C8B-B14F-4D97-AF65-F5344CB8AC3E}">
        <p14:creationId xmlns:p14="http://schemas.microsoft.com/office/powerpoint/2010/main" val="127518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0" y="0"/>
            <a:ext cx="6858000" cy="1424608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24744" y="56456"/>
            <a:ext cx="558072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kaDylan Plain" pitchFamily="82" charset="0"/>
              </a:rPr>
              <a:t>Recueil de poésies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8640" y="8337376"/>
            <a:ext cx="6480720" cy="95410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niel Black" pitchFamily="34" charset="0"/>
              </a:rPr>
              <a:t>La poésie, c’est le plus joli surnom qu’on donne à la vie.</a:t>
            </a:r>
          </a:p>
          <a:p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niel Black" pitchFamily="34" charset="0"/>
            </a:endParaRPr>
          </a:p>
          <a:p>
            <a:pPr algn="ctr"/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niel Black" pitchFamily="34" charset="0"/>
              </a:rPr>
              <a:t>Jacques Prévert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512676" y="3296816"/>
            <a:ext cx="5832648" cy="4549150"/>
            <a:chOff x="707538" y="3490596"/>
            <a:chExt cx="5832648" cy="454915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274" y="4029205"/>
              <a:ext cx="5013176" cy="4010541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707538" y="3490596"/>
              <a:ext cx="5832648" cy="107721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671628"/>
                </a:avLst>
              </a:prstTxWarp>
              <a:spAutoFit/>
            </a:bodyPr>
            <a:lstStyle/>
            <a:p>
              <a:pPr algn="ctr"/>
              <a:r>
                <a:rPr lang="fr-F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ndine" pitchFamily="2" charset="0"/>
                </a:rPr>
                <a:t>Il dit non avec la tête</a:t>
              </a:r>
            </a:p>
            <a:p>
              <a:pPr algn="ctr"/>
              <a:r>
                <a:rPr lang="fr-F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ndine" pitchFamily="2" charset="0"/>
                </a:rPr>
                <a:t>Mais il dit oui avec le cœur…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Encre 11"/>
                <p14:cNvContentPartPr/>
                <p14:nvPr/>
              </p14:nvContentPartPr>
              <p14:xfrm>
                <a:off x="4068789" y="3763405"/>
                <a:ext cx="2276640" cy="652680"/>
              </p14:xfrm>
            </p:contentPart>
          </mc:Choice>
          <mc:Fallback xmlns="">
            <p:pic>
              <p:nvPicPr>
                <p:cNvPr id="12" name="Encre 1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63749" y="3749725"/>
                  <a:ext cx="2295360" cy="681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Ellipse 12"/>
          <p:cNvSpPr/>
          <p:nvPr/>
        </p:nvSpPr>
        <p:spPr>
          <a:xfrm>
            <a:off x="135700" y="110131"/>
            <a:ext cx="1133059" cy="111793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 rot="20697524">
            <a:off x="129605" y="97751"/>
            <a:ext cx="1145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CM1</a:t>
            </a:r>
          </a:p>
          <a:p>
            <a:pPr algn="ctr"/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CM2</a:t>
            </a:r>
            <a:endParaRPr lang="fr-F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3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Ton poème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88640" y="1856656"/>
            <a:ext cx="3600400" cy="627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Marche n’arrête pas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de marcher d’ouvrir les portes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de soulever les pierres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de fouiller dans les tiroirs de l’ombre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de creuser des puits dans la lumière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cherche n’arrête pas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de chercher les traces de l’oiseau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dans l’air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l’écho dans le ravin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l’incendie dans les neiges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de l’amandier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6536" y="5170179"/>
            <a:ext cx="2781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tout l’ignoré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 caché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l’inconnu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 perdu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Cherche tu trouveras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 mot et la couleur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de ton poème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Jean-Pierre Siméon</a:t>
            </a:r>
          </a:p>
        </p:txBody>
      </p:sp>
    </p:spTree>
    <p:extLst>
      <p:ext uri="{BB962C8B-B14F-4D97-AF65-F5344CB8AC3E}">
        <p14:creationId xmlns:p14="http://schemas.microsoft.com/office/powerpoint/2010/main" val="12365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fr-FR" dirty="0"/>
              <a:t>Le chat, le loup et le chien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10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2736" y="1568624"/>
            <a:ext cx="5098876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Le loup hurlait : vive la liberté !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Elle est mon plus bel apanage.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le chien répondait : j’accepte l’esclavage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Pour prix de ma sécurité.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Le chat les écoutait, caché dans le feuillage.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Il leur dit à mi-voix : « Noble loup, pauvre chien,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Vos façons de juger sont lourdes,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Vous ne comprenez rien à rien,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En un mot, vous êtes deux gourdes.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Songez que moi, le chat, j’ai trouvé le moyen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De garder mon indépendance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de vivre avec l’homme en bonne intelligence.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Il me sert mes repas, il m’apporte mon lait.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Si j’autorise une caresse,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Je reste indifférent, lointain. Pas de bassesse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Je suis un chat, non un valet. »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C’est merveilleux, pensa le loup. En somme,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Le serviteur du chat, c’est l’homme.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Maxime-</a:t>
            </a:r>
            <a:r>
              <a:rPr lang="fr-FR" sz="1600" dirty="0" err="1">
                <a:latin typeface="Arial Rounded MT Bold" pitchFamily="34" charset="0"/>
              </a:rPr>
              <a:t>Léry</a:t>
            </a:r>
            <a:endParaRPr lang="fr-FR" sz="1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4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L’embouteillage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  <p:sp>
        <p:nvSpPr>
          <p:cNvPr id="4" name="Rectangle 3"/>
          <p:cNvSpPr/>
          <p:nvPr/>
        </p:nvSpPr>
        <p:spPr>
          <a:xfrm>
            <a:off x="130324" y="1280592"/>
            <a:ext cx="4522812" cy="336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Feu vert Feu vert Feu vert !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Le chemin est ouvert !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Tortues blanches, tortues grises, tortues noires,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Tortues têtues Tintamarre !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Les autos crachotent,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Toussotent, cahotent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Quatre centimètres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Puis toutes s’arrêtent.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016" y="6812846"/>
            <a:ext cx="3429000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Blanches, grises, vertes, bleues,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Tortues à la queue leu leu,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Jaunes, rouges, beiges, noires,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Tortues têtues Tintamarre !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Bloquées dans vos carapaces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Regardez-moi bien : je passe !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Jacques </a:t>
            </a:r>
            <a:r>
              <a:rPr lang="fr-FR" sz="1600" dirty="0" err="1">
                <a:latin typeface="Arial Rounded MT Bold" pitchFamily="34" charset="0"/>
              </a:rPr>
              <a:t>Charpentreau</a:t>
            </a:r>
            <a:endParaRPr lang="fr-FR" sz="16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6992" y="3336880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Feu rouge Feu rouge Feu rouge !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Pas une ne bouge !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Tortues jaunes, tortues beiges, tortues noires,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Tortues têtues Tintamarre !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Hoquettent, s’entêtent,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Quatre millimètres,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Pare-chocs à pare-chocs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Les voitures stoppent.</a:t>
            </a:r>
          </a:p>
        </p:txBody>
      </p:sp>
    </p:spTree>
    <p:extLst>
      <p:ext uri="{BB962C8B-B14F-4D97-AF65-F5344CB8AC3E}">
        <p14:creationId xmlns:p14="http://schemas.microsoft.com/office/powerpoint/2010/main" val="1514882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 ciel et la ville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12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632" y="1712640"/>
            <a:ext cx="3429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Le ciel peu à peu se venge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De la ville qui le mange.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Sournois, il attrape un toit,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Le croque comme une noix.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Dans la cheminée qui fume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Il souffle et lui donne un rhume.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Il écaille les fenêtres,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N’en laisse que des arêtes.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Il coiffe les hautes tours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D’un nuage en abat-jour.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Il chasse le long des rues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Les squelettes gris des grues.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La nuit, laineuse toison,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Il la tend sur les maisons.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4699223"/>
            <a:ext cx="34290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Il joue à colin-maillard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Avec les lunes du brouillard.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La ville défend au ciel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De courir dans ses tunnels.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Mais le ciel tout bleu de rage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Sort le métro de sa cage.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Taches d’encre, taches d’huile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Sur le ciel crache la ville.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Mais le ciel pour les laver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Pleut sans fin sur les pavés.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Charles </a:t>
            </a:r>
            <a:r>
              <a:rPr lang="fr-FR" sz="1600" dirty="0" err="1">
                <a:latin typeface="Arial Rounded MT Bold" pitchFamily="34" charset="0"/>
              </a:rPr>
              <a:t>Dobzynski</a:t>
            </a:r>
            <a:endParaRPr lang="fr-FR" sz="1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28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L’ibis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13</a:t>
            </a:r>
          </a:p>
        </p:txBody>
      </p:sp>
      <p:sp>
        <p:nvSpPr>
          <p:cNvPr id="4" name="Rectangle 3"/>
          <p:cNvSpPr/>
          <p:nvPr/>
        </p:nvSpPr>
        <p:spPr>
          <a:xfrm>
            <a:off x="1512168" y="1503700"/>
            <a:ext cx="400506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Un ibis avait un bec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Comme le sabre d’un cheik.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Aussi, notre volatile,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Au mépris des crocodiles,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Becquetait, becquetait-il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Des serpents, le long du Nil.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Becqueta, becqueta tant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Qu’il mourut en becquetant.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Dans le ventre de l’ibis,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On trouva deux tournevis.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Deux tubes de dentifrice,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Deux épingles de nourrice,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Deux étoiles de police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Et deux balles de tennis.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Puisqu’il trouvait fabuleux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De becqueter tout par deux,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De Port-Saïd à Tunis,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On l’appela l’ibis bis.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Pierre Coran</a:t>
            </a:r>
          </a:p>
        </p:txBody>
      </p:sp>
    </p:spTree>
    <p:extLst>
      <p:ext uri="{BB962C8B-B14F-4D97-AF65-F5344CB8AC3E}">
        <p14:creationId xmlns:p14="http://schemas.microsoft.com/office/powerpoint/2010/main" val="95682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Les arbres des villes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14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632" y="1784648"/>
            <a:ext cx="3429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Les arbres des villes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sont en prison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ils ne peuvent plus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courir à leur guise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au travers des saisons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les arbres des villes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sont en prison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ils n’ont plus d’ailes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qui caressent leurs branches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plus de nids de pinsons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les arbres des villes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sont en prison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645024" y="4116055"/>
            <a:ext cx="309634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ils n’ont plus de soleil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ni de lune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ils n’ont plus d’horizon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les arbres des villes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sont en prison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ils ne chantent plus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 chant des forêts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ils sont devenus muets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ce ne sont que des troncs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les arbres des villes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sont en prison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Georges </a:t>
            </a:r>
            <a:r>
              <a:rPr lang="fr-FR" dirty="0" err="1">
                <a:latin typeface="Arial Rounded MT Bold" pitchFamily="34" charset="0"/>
              </a:rPr>
              <a:t>Drouillat</a:t>
            </a:r>
            <a:endParaRPr lang="fr-FR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931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La puce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3240" y="1584260"/>
            <a:ext cx="4356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latin typeface="Arial Rounded MT Bold" pitchFamily="34" charset="0"/>
              </a:rPr>
              <a:t>Une puce prit le chien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 Rounded MT Bold" pitchFamily="34" charset="0"/>
              </a:rPr>
              <a:t>pour aller à la ville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 Rounded MT Bold" pitchFamily="34" charset="0"/>
              </a:rPr>
              <a:t>au hameau voisin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 Rounded MT Bold" pitchFamily="34" charset="0"/>
              </a:rPr>
              <a:t>à la station du marronnier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 Rounded MT Bold" pitchFamily="34" charset="0"/>
              </a:rPr>
              <a:t>elle descendit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 Rounded MT Bold" pitchFamily="34" charset="0"/>
              </a:rPr>
              <a:t>vos papiers dit l’âne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 Rounded MT Bold" pitchFamily="34" charset="0"/>
              </a:rPr>
              <a:t>coiffé d’un képi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 Rounded MT Bold" pitchFamily="34" charset="0"/>
              </a:rPr>
              <a:t>Je n’en ai pas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 Rounded MT Bold" pitchFamily="34" charset="0"/>
              </a:rPr>
              <a:t>alors que faites-vous ici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 Rounded MT Bold" pitchFamily="34" charset="0"/>
              </a:rPr>
              <a:t>je suis infirmière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 Rounded MT Bold" pitchFamily="34" charset="0"/>
              </a:rPr>
              <a:t>et fais des piqûres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 Rounded MT Bold" pitchFamily="34" charset="0"/>
              </a:rPr>
              <a:t>à domicile.</a:t>
            </a:r>
          </a:p>
          <a:p>
            <a:pPr>
              <a:lnSpc>
                <a:spcPct val="150000"/>
              </a:lnSpc>
            </a:pPr>
            <a:endParaRPr lang="fr-FR" sz="24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2400" dirty="0">
                <a:latin typeface="Arial Rounded MT Bold" pitchFamily="34" charset="0"/>
              </a:rPr>
              <a:t>Robert </a:t>
            </a:r>
            <a:r>
              <a:rPr lang="fr-FR" sz="2400" dirty="0" err="1">
                <a:latin typeface="Arial Rounded MT Bold" pitchFamily="34" charset="0"/>
              </a:rPr>
              <a:t>Clausard</a:t>
            </a:r>
            <a:endParaRPr lang="fr-FR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2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La crabe amoureux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16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428" y="2206094"/>
            <a:ext cx="517088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Un crabe aimait une méduse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que l’éloquence du lourdaud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rendit bientôt toute confuse.</a:t>
            </a:r>
          </a:p>
          <a:p>
            <a:pPr>
              <a:lnSpc>
                <a:spcPct val="150000"/>
              </a:lnSpc>
            </a:pPr>
            <a:endParaRPr lang="fr-FR" sz="20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« Belle dolente entre deux eaux,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disait le crabe usant de ruse,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Soyez la Muse des Tourteaux !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Je jouerai de la cornemuse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et vous deviendrez sur les flots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le château d’eau où l’on s’amuse ! »</a:t>
            </a:r>
          </a:p>
          <a:p>
            <a:pPr>
              <a:lnSpc>
                <a:spcPct val="150000"/>
              </a:lnSpc>
            </a:pPr>
            <a:endParaRPr lang="fr-FR" sz="20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Il offrait sa pince en cadeau.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« Pour te croire, dit la Méduse,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j’attendrai que tu sois manchot ! »</a:t>
            </a:r>
          </a:p>
          <a:p>
            <a:pPr>
              <a:lnSpc>
                <a:spcPct val="150000"/>
              </a:lnSpc>
            </a:pPr>
            <a:endParaRPr lang="fr-FR" sz="20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Pierre Béarn</a:t>
            </a:r>
          </a:p>
        </p:txBody>
      </p:sp>
    </p:spTree>
    <p:extLst>
      <p:ext uri="{BB962C8B-B14F-4D97-AF65-F5344CB8AC3E}">
        <p14:creationId xmlns:p14="http://schemas.microsoft.com/office/powerpoint/2010/main" val="332230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Trois feuilles mortes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17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8800" y="1568624"/>
            <a:ext cx="3744416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Ce matin devant ma porte,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J'ai trouvé trois feuilles mortes.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La première aux tons de sang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M'a dit bonjour en passant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Puis au vent s'en est allée.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La seconde dans l'allée,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Au creux d'une flaque d'eau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A sombré comme un bateau.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J'ai conservé dans ma chambre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La troisième couleur d'ambre.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Quand l'hiver sera venu,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Quand les arbres seront nus,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Cette feuille desséchée,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Contre le mur accrochée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Me parlera des beaux jours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Dont j'attends le gai retour.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Raymond Richard</a:t>
            </a:r>
          </a:p>
        </p:txBody>
      </p:sp>
    </p:spTree>
    <p:extLst>
      <p:ext uri="{BB962C8B-B14F-4D97-AF65-F5344CB8AC3E}">
        <p14:creationId xmlns:p14="http://schemas.microsoft.com/office/powerpoint/2010/main" val="3613865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fr-FR" dirty="0"/>
              <a:t>Pour devenir une sorcière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18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4784" y="1568624"/>
            <a:ext cx="4272880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À l’école des sorcières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On apprend les mauvaises manières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D’abord ne jamais dire pardon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Être méchant et polisson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S’amuser de la peur des gens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Puis détester tous les enfants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À l’école des sorcières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On joue dehors dans les cimetières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D’abord à saute-crapaud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Ou bien au jeu des gros mots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Puis on s’habille de noir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l’on ne sort que le soir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À l’école des sorcières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On retient des formules entières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D’abord des mots très rigolos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Comme "</a:t>
            </a:r>
            <a:r>
              <a:rPr lang="fr-FR" sz="1600" dirty="0" err="1">
                <a:latin typeface="Arial Rounded MT Bold" pitchFamily="34" charset="0"/>
              </a:rPr>
              <a:t>chilbernique</a:t>
            </a:r>
            <a:r>
              <a:rPr lang="fr-FR" sz="1600" dirty="0">
                <a:latin typeface="Arial Rounded MT Bold" pitchFamily="34" charset="0"/>
              </a:rPr>
              <a:t>" et "</a:t>
            </a:r>
            <a:r>
              <a:rPr lang="fr-FR" sz="1600" dirty="0" err="1">
                <a:latin typeface="Arial Rounded MT Bold" pitchFamily="34" charset="0"/>
              </a:rPr>
              <a:t>carlingot</a:t>
            </a:r>
            <a:r>
              <a:rPr lang="fr-FR" sz="1600" dirty="0">
                <a:latin typeface="Arial Rounded MT Bold" pitchFamily="34" charset="0"/>
              </a:rPr>
              <a:t>"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Puis de vraies formules magiques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là il faut que l’on s’applique.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Jacqueline Moreau</a:t>
            </a:r>
          </a:p>
        </p:txBody>
      </p:sp>
    </p:spTree>
    <p:extLst>
      <p:ext uri="{BB962C8B-B14F-4D97-AF65-F5344CB8AC3E}">
        <p14:creationId xmlns:p14="http://schemas.microsoft.com/office/powerpoint/2010/main" val="232605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 fontScale="62500" lnSpcReduction="20000"/>
          </a:bodyPr>
          <a:lstStyle/>
          <a:p>
            <a:pPr algn="ctr"/>
            <a:r>
              <a:rPr lang="fr-FR" dirty="0"/>
              <a:t>Le temps a laissé son manteau...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484784" y="1783904"/>
            <a:ext cx="4131840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Le temps a laissé son manteau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De vent, de froidure et de pluie,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s’est vêtu de broderie,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De soleil luisant, clair et beau.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Il n’y a bête ni oiseau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Qu’en son jargon ne chante ou crie :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« Le temps a laissé son manteau !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De vent, de froidure et de pluie, »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Rivière, fontaine et ruisseau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Portent, en livrée jolie,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Gouttes d’argent, d’orfèvrerie;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Chacun s’habille de nouveau.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Le temps a laissé son manteau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De vent, de froidure et de pluie,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s’est vêtu de broderie,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De soleil luisant, clair et beau.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Charles d’Orléans</a:t>
            </a:r>
          </a:p>
        </p:txBody>
      </p:sp>
    </p:spTree>
    <p:extLst>
      <p:ext uri="{BB962C8B-B14F-4D97-AF65-F5344CB8AC3E}">
        <p14:creationId xmlns:p14="http://schemas.microsoft.com/office/powerpoint/2010/main" val="1697647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Mon copain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88640" y="1280592"/>
            <a:ext cx="3429000" cy="79333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Mon copain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Quand j’ai du chagrin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ne me dit rien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sait bien que ça ne sert à rien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Quand j’ai du chagrin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Mon ami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Quand j’ai de la peine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ne me dit pas qu’il m’aime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Je sais bien que ça le gêne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Quand j’ai de la peine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Alors il m’écoute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Moi je sais qu’il m’entend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Et il me regarde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Moi je sais qu’il comprend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1008" y="4915247"/>
            <a:ext cx="3356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se met dans un coin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Ses yeux sont plus malheureux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Que les miens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Mon copain, mon ami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est plus qu’un ami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Plus qu’un bon copain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... Puisque c’est mon chien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Chantal Abraham</a:t>
            </a:r>
          </a:p>
        </p:txBody>
      </p:sp>
    </p:spTree>
    <p:extLst>
      <p:ext uri="{BB962C8B-B14F-4D97-AF65-F5344CB8AC3E}">
        <p14:creationId xmlns:p14="http://schemas.microsoft.com/office/powerpoint/2010/main" val="4262560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La pomme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20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5068" y="1554270"/>
            <a:ext cx="4694212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Une pomme rubiconde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Se pavanait, proclamant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Qu’elle était le plus beau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De tous les fruits du monde,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Le plus tendre, le plus charmant,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Le plus sucré, le plus suave,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Ni la mangue, ni l’agave,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Le melon délicieux,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Ni l’ananas, ni l’orange,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Aucun des fruits que l’on mange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Sous l’un ou l’autre des cieux,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Ni la rouge sapotille,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La fraise, ni la myrtille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N’avait sa chair exquise et sa vive couleur.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On ne pourrait jamais lui trouver une sœur.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La brise répandait alentour son arôme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sa pourpre éclatait sur le feuillage vert.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-Oui, c’est vrai, c’est bien vrai !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Dit un tout petit vers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Blotti dans le creux de la pomme. 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Pierre </a:t>
            </a:r>
            <a:r>
              <a:rPr lang="fr-FR" sz="1600" dirty="0" err="1">
                <a:latin typeface="Arial Rounded MT Bold" pitchFamily="34" charset="0"/>
              </a:rPr>
              <a:t>Gamarra</a:t>
            </a:r>
            <a:endParaRPr lang="fr-FR" sz="1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42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 dormeur du val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21</a:t>
            </a:r>
          </a:p>
        </p:txBody>
      </p:sp>
      <p:sp>
        <p:nvSpPr>
          <p:cNvPr id="4" name="Rectangle 3"/>
          <p:cNvSpPr/>
          <p:nvPr/>
        </p:nvSpPr>
        <p:spPr>
          <a:xfrm>
            <a:off x="664410" y="1790734"/>
            <a:ext cx="5932942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C'est un trou de verdure où chante une rivière, Accrochant follement aux herbes des haillons D'argent ; où le soleil, de la montagne fière,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Luit : c'est un petit val qui mousse de rayons. 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Un soldat jeune, bouche ouverte, tête nue,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Et la nuque baignant dans le frais cresson bleu, Dort ; il est étendu dans l'herbe, sous la nue,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Pâle dans son lit vert où la lumière pleut. 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Les pieds dans les glaïeuls, il dort. Souriant comme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Sourirait un enfant malade, il fait un somme : Nature, berce-le chaudement : il a froid. 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Les parfums ne font pas frissonner sa narine ;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dort dans le soleil, la main sur sa poitrine, Tranquille. Il a deux trous rouges au côté droit. 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Arthur Rimbaud</a:t>
            </a:r>
          </a:p>
        </p:txBody>
      </p:sp>
    </p:spTree>
    <p:extLst>
      <p:ext uri="{BB962C8B-B14F-4D97-AF65-F5344CB8AC3E}">
        <p14:creationId xmlns:p14="http://schemas.microsoft.com/office/powerpoint/2010/main" val="4075012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La soupe de la sorcière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837286" y="317873"/>
            <a:ext cx="832074" cy="693737"/>
          </a:xfrm>
        </p:spPr>
        <p:txBody>
          <a:bodyPr/>
          <a:lstStyle/>
          <a:p>
            <a:r>
              <a:rPr lang="fr-FR" dirty="0"/>
              <a:t>22</a:t>
            </a:r>
          </a:p>
        </p:txBody>
      </p:sp>
      <p:sp>
        <p:nvSpPr>
          <p:cNvPr id="5" name="Rectangle 4"/>
          <p:cNvSpPr/>
          <p:nvPr/>
        </p:nvSpPr>
        <p:spPr>
          <a:xfrm>
            <a:off x="764704" y="1928664"/>
            <a:ext cx="532859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Dans son chaudron la sorcière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Avait mis quatre vipères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Quatre crapauds pustuleux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Quatre poils de barbe-bleue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Quatre rats, quatre souris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Quatre cruches d’eau croupies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Pour donner un peu de goût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Elle ajouta quatre clous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Sur le feu pendant quatre heures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Ça chauffait dans la vapeur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Elle tourne sa tambouille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Et touille et touille et ratatouille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Quand on put passer à table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Hélas c’était immangeable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La sorcière par malheur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Avait oublié le beurre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Jacques </a:t>
            </a:r>
            <a:r>
              <a:rPr lang="fr-FR" dirty="0" err="1">
                <a:latin typeface="Arial Rounded MT Bold" pitchFamily="34" charset="0"/>
              </a:rPr>
              <a:t>Charpentreau</a:t>
            </a:r>
            <a:endParaRPr lang="fr-FR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3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 dernier sapin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23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4784" y="1496616"/>
            <a:ext cx="4882852" cy="8817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Ils sont presque tous partis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Les grands sapins de la forêt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Beaux et fiers ils ont compris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Qu’on allait les emporter.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Les fêtes de Noël sont là,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Toutes les rues sont illuminées,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Et les verts sapins savent déjà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Que des guirlandes ils seront parés.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Il rêvait souvent le dernier sapin,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Qu’il deviendrait le plus grand,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Le plus haut parmi les siens,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Le plus robuste à tous les vents.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Il n’y aura plus d’hiver blanc,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Quand la neige entièrement le recouvrait,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Quand il jouait au soleil, gaiement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Car on va le prendre à sa forêt.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Il sait maintenant ce qu’il va faire,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Poser dans un salon à la grande cheminée,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Couvert de boules et lumières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Où personne ne saura qu’il était le dernier.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Mr. </a:t>
            </a:r>
            <a:r>
              <a:rPr lang="fr-FR" sz="1400" dirty="0" err="1">
                <a:latin typeface="Arial Rounded MT Bold" pitchFamily="34" charset="0"/>
              </a:rPr>
              <a:t>Truchi</a:t>
            </a:r>
            <a:endParaRPr lang="fr-FR" sz="14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03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 fontScale="62500" lnSpcReduction="20000"/>
          </a:bodyPr>
          <a:lstStyle/>
          <a:p>
            <a:r>
              <a:rPr lang="fr-FR" dirty="0">
                <a:latin typeface="Arial Rounded MT Bold" pitchFamily="34" charset="0"/>
              </a:rPr>
              <a:t>Le Rat de ville et le Rat des champs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latin typeface="Arial Rounded MT Bold" pitchFamily="34" charset="0"/>
              </a:rPr>
              <a:t>24</a:t>
            </a:r>
          </a:p>
        </p:txBody>
      </p:sp>
      <p:sp>
        <p:nvSpPr>
          <p:cNvPr id="4" name="Rectangle 3"/>
          <p:cNvSpPr/>
          <p:nvPr/>
        </p:nvSpPr>
        <p:spPr>
          <a:xfrm>
            <a:off x="44624" y="1208584"/>
            <a:ext cx="394674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Autrefois le Rat de ville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Invita le Rat des champs,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D'une façon fort civile,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A des reliefs d'Ortolans. 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Sur un Tapis de Turquie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Le couvert se trouva mis.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Je laisse à penser la vie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Que firent ces deux amis. 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Le régal fut fort honnête,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Rien ne manquait au festin ;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Mais quelqu'un troubla la fête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Pendant qu'ils étaient en train. 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A la porte de la salle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Ils entendirent du bruit :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Le Rat de ville détale ;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Son camarade le suit. 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4984" y="3991917"/>
            <a:ext cx="35730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Le bruit cesse, on se retire :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Rats en campagne aussitôt ;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le citadin de dire :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Achevons tout notre rôt. 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>
                <a:latin typeface="Arial Rounded MT Bold" pitchFamily="34" charset="0"/>
              </a:rPr>
              <a:t>C'est assez, dit le rustique ;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Demain vous viendrez chez moi :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Ce n'est pas que je me pique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De tous vos festins de Roi ; 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Mais rien ne vient m'interrompre :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Je mange tout à loisir.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Adieu donc ; fi du plaisir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Que la crainte peut corrompre. 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Jean de La Fontaine</a:t>
            </a:r>
          </a:p>
        </p:txBody>
      </p:sp>
    </p:spTree>
    <p:extLst>
      <p:ext uri="{BB962C8B-B14F-4D97-AF65-F5344CB8AC3E}">
        <p14:creationId xmlns:p14="http://schemas.microsoft.com/office/powerpoint/2010/main" val="861778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La cigale et la fourmi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25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3830" y="1496616"/>
            <a:ext cx="4234780" cy="817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La Cigale, ayant chanté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Tout l'été,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Se trouva fort dépourvue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Quand la bise fut venue 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Pas un seul petit morceau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De mouche ou de vermisseau.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Elle alla crier famine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Chez la Fourmi sa voisine,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La priant de lui prêter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Quelque grain pour subsister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Jusqu'à la saison nouvelle.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"Je vous paierai, lui dit-elle,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Avant l'</a:t>
            </a:r>
            <a:r>
              <a:rPr lang="fr-FR" sz="1400" dirty="0" err="1">
                <a:latin typeface="Arial Rounded MT Bold" pitchFamily="34" charset="0"/>
              </a:rPr>
              <a:t>Oût</a:t>
            </a:r>
            <a:r>
              <a:rPr lang="fr-FR" sz="1400" dirty="0">
                <a:latin typeface="Arial Rounded MT Bold" pitchFamily="34" charset="0"/>
              </a:rPr>
              <a:t>, foi d'animal,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Intérêt et principal. « 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La Fourmi n'est pas prêteuse 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C'est là son moindre défaut.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Que faisiez-vous au temps chaud ?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Dit-elle à cette emprunteuse.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- Nuit et jour à tout venant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Je chantais, ne vous déplaise.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- Vous chantiez ? j'en suis fort aise.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Eh bien! Dansez maintenant.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Jean de La Fontaine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76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 lion et le rat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26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80" y="1520508"/>
            <a:ext cx="597666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faut, autant qu'on peut, obliger tout le monde :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On a souvent besoin d'un plus petit que soi.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De cette vérité deux Fables feront foi,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Tant la chose en preuves abonde.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Entre les pattes d'un Lion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Un Rat sortit de terre assez à l'étourdie.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 Roi des animaux, en cette occasion,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Montra ce qu'il était, et lui donna la vie.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Ce bienfait ne fut pas perdu.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Quelqu'un aurait-il jamais cru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Qu'un Lion d'un Rat eût affaire ?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Cependant il advint qu'au sortir des forêts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Ce Lion fut pris dans des rets,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Dont ses rugissements ne le purent défaire.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Sire Rat accourut, et fit tant par ses dents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Qu'une maille rongée emporta tout l'ouvrage.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Patience et longueur de temps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Font plus que force ni que rage.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Jean de La Fontaine</a:t>
            </a:r>
          </a:p>
        </p:txBody>
      </p:sp>
    </p:spTree>
    <p:extLst>
      <p:ext uri="{BB962C8B-B14F-4D97-AF65-F5344CB8AC3E}">
        <p14:creationId xmlns:p14="http://schemas.microsoft.com/office/powerpoint/2010/main" val="1043264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fr-FR" dirty="0"/>
              <a:t>Le corbeau et le renard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27</a:t>
            </a:r>
          </a:p>
        </p:txBody>
      </p:sp>
      <p:sp>
        <p:nvSpPr>
          <p:cNvPr id="4" name="Rectangle 3"/>
          <p:cNvSpPr/>
          <p:nvPr/>
        </p:nvSpPr>
        <p:spPr>
          <a:xfrm>
            <a:off x="476672" y="1496616"/>
            <a:ext cx="5904656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Maître Corbeau, sur un arbre perché,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Tenait en son bec un fromage.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Maître Renard, par l'odeur alléché,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Lui tint à peu près ce langage :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"Hé ! bonjour, Monsieur du Corbeau.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Que vous êtes joli ! que vous me semblez beau !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Sans mentir, si votre ramage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Se rapporte à votre plumage,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Vous êtes le Phénix des hôtes de ces bois.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A ces mots le Corbeau ne se sent pas de joie ;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Et pour montrer sa belle voix,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ouvre un large bec, laisse tomber sa proie.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 Renard s'en saisit, et dit : "Mon bon Monsieur,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Apprenez que tout flatteur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Vit aux dépens de celui qui l'écoute :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Cette leçon vaut bien un fromage, sans doute.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 Corbeau, honteux et confus,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Jura, mais un peu tard, qu'on ne l'y prendrait plus.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Jean de La Fontaine</a:t>
            </a:r>
          </a:p>
        </p:txBody>
      </p:sp>
    </p:spTree>
    <p:extLst>
      <p:ext uri="{BB962C8B-B14F-4D97-AF65-F5344CB8AC3E}">
        <p14:creationId xmlns:p14="http://schemas.microsoft.com/office/powerpoint/2010/main" val="2167225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 fontScale="62500" lnSpcReduction="20000"/>
          </a:bodyPr>
          <a:lstStyle/>
          <a:p>
            <a:r>
              <a:rPr lang="fr-FR" dirty="0"/>
              <a:t>L’enfant qui battait la campagne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28</a:t>
            </a:r>
          </a:p>
        </p:txBody>
      </p:sp>
      <p:sp>
        <p:nvSpPr>
          <p:cNvPr id="4" name="Rectangle 3"/>
          <p:cNvSpPr/>
          <p:nvPr/>
        </p:nvSpPr>
        <p:spPr>
          <a:xfrm>
            <a:off x="692696" y="2072680"/>
            <a:ext cx="54726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Vous me copierez deux cents fois le verbe: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Je n'écoute pas. Je bats la campagne.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Je bats la campagne, tu bats la campagne,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bat la campagne à coups de bâton.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La campagne ? Pourquoi la battre ?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Elle ne m'a jamais rien fait.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C'est ma seule amie, la campagne,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Je baye aux corneilles, je cours la campagne.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ne faut jamais battre la campagne :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on pourrait casser un nid et ses œufs.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On pourrait briser un iris, une herbe,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On pourrait fêler le cristal de l'eau.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Je n'écouterai pas la leçon.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Je ne battrai pas la campagne. 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Claude Roy</a:t>
            </a:r>
          </a:p>
        </p:txBody>
      </p:sp>
    </p:spTree>
    <p:extLst>
      <p:ext uri="{BB962C8B-B14F-4D97-AF65-F5344CB8AC3E}">
        <p14:creationId xmlns:p14="http://schemas.microsoft.com/office/powerpoint/2010/main" val="426009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Sur un petit air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84784" y="1856656"/>
            <a:ext cx="3888432" cy="7440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Le cœur vole </a:t>
            </a:r>
            <a:r>
              <a:rPr lang="fr-FR" sz="2000" dirty="0" err="1">
                <a:latin typeface="Arial Rounded MT Bold" pitchFamily="34" charset="0"/>
              </a:rPr>
              <a:t>vole</a:t>
            </a:r>
            <a:r>
              <a:rPr lang="fr-FR" sz="2000" dirty="0">
                <a:latin typeface="Arial Rounded MT Bold" pitchFamily="34" charset="0"/>
              </a:rPr>
              <a:t> </a:t>
            </a:r>
            <a:r>
              <a:rPr lang="fr-FR" sz="2000" dirty="0" err="1">
                <a:latin typeface="Arial Rounded MT Bold" pitchFamily="34" charset="0"/>
              </a:rPr>
              <a:t>vole</a:t>
            </a:r>
            <a:r>
              <a:rPr lang="fr-FR" sz="2000" dirty="0">
                <a:latin typeface="Arial Rounded MT Bold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Dans les tourbillons du vent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Le cœur vole </a:t>
            </a:r>
            <a:r>
              <a:rPr lang="fr-FR" sz="2000" dirty="0" err="1">
                <a:latin typeface="Arial Rounded MT Bold" pitchFamily="34" charset="0"/>
              </a:rPr>
              <a:t>vole</a:t>
            </a:r>
            <a:r>
              <a:rPr lang="fr-FR" sz="2000" dirty="0">
                <a:latin typeface="Arial Rounded MT Bold" pitchFamily="34" charset="0"/>
              </a:rPr>
              <a:t> </a:t>
            </a:r>
            <a:r>
              <a:rPr lang="fr-FR" sz="2000" dirty="0" err="1">
                <a:latin typeface="Arial Rounded MT Bold" pitchFamily="34" charset="0"/>
              </a:rPr>
              <a:t>vole</a:t>
            </a:r>
            <a:endParaRPr lang="fr-FR" sz="20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Dans les rayons du printemps</a:t>
            </a:r>
          </a:p>
          <a:p>
            <a:pPr>
              <a:lnSpc>
                <a:spcPct val="150000"/>
              </a:lnSpc>
            </a:pPr>
            <a:endParaRPr lang="fr-FR" sz="20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Le cœur vole </a:t>
            </a:r>
            <a:r>
              <a:rPr lang="fr-FR" sz="2000" dirty="0" err="1">
                <a:latin typeface="Arial Rounded MT Bold" pitchFamily="34" charset="0"/>
              </a:rPr>
              <a:t>vole</a:t>
            </a:r>
            <a:r>
              <a:rPr lang="fr-FR" sz="2000" dirty="0">
                <a:latin typeface="Arial Rounded MT Bold" pitchFamily="34" charset="0"/>
              </a:rPr>
              <a:t> </a:t>
            </a:r>
            <a:r>
              <a:rPr lang="fr-FR" sz="2000" dirty="0" err="1">
                <a:latin typeface="Arial Rounded MT Bold" pitchFamily="34" charset="0"/>
              </a:rPr>
              <a:t>vole</a:t>
            </a:r>
            <a:endParaRPr lang="fr-FR" sz="20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Dans la cage des amants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Le cœur vole </a:t>
            </a:r>
            <a:r>
              <a:rPr lang="fr-FR" sz="2000" dirty="0" err="1">
                <a:latin typeface="Arial Rounded MT Bold" pitchFamily="34" charset="0"/>
              </a:rPr>
              <a:t>vole</a:t>
            </a:r>
            <a:r>
              <a:rPr lang="fr-FR" sz="2000" dirty="0">
                <a:latin typeface="Arial Rounded MT Bold" pitchFamily="34" charset="0"/>
              </a:rPr>
              <a:t> </a:t>
            </a:r>
            <a:r>
              <a:rPr lang="fr-FR" sz="2000" dirty="0" err="1">
                <a:latin typeface="Arial Rounded MT Bold" pitchFamily="34" charset="0"/>
              </a:rPr>
              <a:t>vole</a:t>
            </a:r>
            <a:endParaRPr lang="fr-FR" sz="20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Dans l’orage et les tourments</a:t>
            </a:r>
          </a:p>
          <a:p>
            <a:pPr>
              <a:lnSpc>
                <a:spcPct val="150000"/>
              </a:lnSpc>
            </a:pPr>
            <a:endParaRPr lang="fr-FR" sz="20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Puis se pose </a:t>
            </a:r>
            <a:r>
              <a:rPr lang="fr-FR" sz="2000" dirty="0" err="1">
                <a:latin typeface="Arial Rounded MT Bold" pitchFamily="34" charset="0"/>
              </a:rPr>
              <a:t>pose</a:t>
            </a:r>
            <a:r>
              <a:rPr lang="fr-FR" sz="2000" dirty="0">
                <a:latin typeface="Arial Rounded MT Bold" pitchFamily="34" charset="0"/>
              </a:rPr>
              <a:t> </a:t>
            </a:r>
            <a:r>
              <a:rPr lang="fr-FR" sz="2000" dirty="0" err="1">
                <a:latin typeface="Arial Rounded MT Bold" pitchFamily="34" charset="0"/>
              </a:rPr>
              <a:t>pose</a:t>
            </a:r>
            <a:endParaRPr lang="fr-FR" sz="20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Se pose bien sagement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Puis se pose </a:t>
            </a:r>
            <a:r>
              <a:rPr lang="fr-FR" sz="2000" dirty="0" err="1">
                <a:latin typeface="Arial Rounded MT Bold" pitchFamily="34" charset="0"/>
              </a:rPr>
              <a:t>pose</a:t>
            </a:r>
            <a:r>
              <a:rPr lang="fr-FR" sz="2000" dirty="0">
                <a:latin typeface="Arial Rounded MT Bold" pitchFamily="34" charset="0"/>
              </a:rPr>
              <a:t> </a:t>
            </a:r>
            <a:r>
              <a:rPr lang="fr-FR" sz="2000" dirty="0" err="1">
                <a:latin typeface="Arial Rounded MT Bold" pitchFamily="34" charset="0"/>
              </a:rPr>
              <a:t>pose</a:t>
            </a:r>
            <a:endParaRPr lang="fr-FR" sz="20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Entre les bras d’un enfant</a:t>
            </a:r>
          </a:p>
          <a:p>
            <a:pPr>
              <a:lnSpc>
                <a:spcPct val="150000"/>
              </a:lnSpc>
            </a:pPr>
            <a:endParaRPr lang="fr-FR" sz="20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Pierre Reverdy</a:t>
            </a:r>
          </a:p>
        </p:txBody>
      </p:sp>
    </p:spTree>
    <p:extLst>
      <p:ext uri="{BB962C8B-B14F-4D97-AF65-F5344CB8AC3E}">
        <p14:creationId xmlns:p14="http://schemas.microsoft.com/office/powerpoint/2010/main" val="237814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L’alphabet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29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4744" y="1642943"/>
            <a:ext cx="5242892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Quand tu apprends l'alphabet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Ne laisse pas tomber une lettre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Car si elle se blesse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Tu ne trouveras plus le mot pour appeler 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Quand tu apprends l'alphabet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que le Z te paraît bien loin du A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Demande à ta maman une chanson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Pour finir le chemin 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Quand tu apprends l'alphabet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N'oublie pas le W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Car même s'il est le plus costaud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Il ne sort pas souvent et se sent un peu triste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Quand tu apprends l'alphabet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Rappelle-toi qu'avec vingt-six lettres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On peut faire beaucoup de mots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tu pourras les partager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Avec tes parents, tes amis, tes secrets 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Yvon Le Men</a:t>
            </a:r>
          </a:p>
        </p:txBody>
      </p:sp>
    </p:spTree>
    <p:extLst>
      <p:ext uri="{BB962C8B-B14F-4D97-AF65-F5344CB8AC3E}">
        <p14:creationId xmlns:p14="http://schemas.microsoft.com/office/powerpoint/2010/main" val="3722750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La différence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30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4744" y="1973659"/>
            <a:ext cx="4954860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Pour chacun une bouche deux yeux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deux mains deux jambes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Rien ne ressemble plus à un homme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qu’un autre homme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Alors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entre la bouche qui blesse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et la bouche qui console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entre les yeux qui condamnent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et les yeux qui éclairent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entre les mains qui donnent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et les mains qui dépouillent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entre le pas sans trace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et les pas qui nous guident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où est la différence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la mystérieuse différence ?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Jean-Pierre Siméon</a:t>
            </a:r>
          </a:p>
        </p:txBody>
      </p:sp>
    </p:spTree>
    <p:extLst>
      <p:ext uri="{BB962C8B-B14F-4D97-AF65-F5344CB8AC3E}">
        <p14:creationId xmlns:p14="http://schemas.microsoft.com/office/powerpoint/2010/main" val="2455799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Le silence est d’or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31</a:t>
            </a:r>
          </a:p>
        </p:txBody>
      </p:sp>
      <p:sp>
        <p:nvSpPr>
          <p:cNvPr id="4" name="Rectangle 3"/>
          <p:cNvSpPr/>
          <p:nvPr/>
        </p:nvSpPr>
        <p:spPr>
          <a:xfrm>
            <a:off x="360040" y="1784648"/>
            <a:ext cx="3429000" cy="63248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« Oui, le silence est d'or »,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Me dit toujours maman.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Et pourquoi pas alors,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En fer ou en argent ? 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Je ne sais pas en quoi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Je puis bien être faite :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Graine de cacatois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M'appelle la préfète. 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D'accord ! Je suis bavarde.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Mais est-ce une raison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Pour que l'on me brocarde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En classe, à la maison, 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7032" y="4664968"/>
            <a:ext cx="302433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Et que l'on me répète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Et me répète </a:t>
            </a:r>
            <a:r>
              <a:rPr lang="fr-FR" dirty="0" err="1">
                <a:latin typeface="Arial Rounded MT Bold" pitchFamily="34" charset="0"/>
              </a:rPr>
              <a:t>encor</a:t>
            </a:r>
            <a:r>
              <a:rPr lang="fr-FR" dirty="0">
                <a:latin typeface="Arial Rounded MT Bold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A me casser la tête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Que le silence est d'or ?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Est-ce, ma faute à moi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Si j'ai là dans la gorge,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Un petit rouge-gorge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Qui gazouille de joie ? 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Maurice Carême</a:t>
            </a:r>
          </a:p>
        </p:txBody>
      </p:sp>
    </p:spTree>
    <p:extLst>
      <p:ext uri="{BB962C8B-B14F-4D97-AF65-F5344CB8AC3E}">
        <p14:creationId xmlns:p14="http://schemas.microsoft.com/office/powerpoint/2010/main" val="1160972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 loup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32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6752" y="1352600"/>
            <a:ext cx="5184576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Ouvrez, ouvrez la porte au loup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Petites fées des contes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Cachées dans l’âme des enfants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Ils ne sont féroces que poussés par la faim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Comme les hommes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Dont les mains creuses des trous dans la pierre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Pour chercher le grain 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Ouvrez, ouvrez la porte au loup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Petites fées des contes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Cachées dans l’âme des parents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Qui souffrent trop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Quand l’homme est un loup pour l’homme 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Ouvrez, ouvrez la porte au loup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Petites fées des contes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racontez-nous d’autres histoires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Où la joie donne des ailes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la forêt des nids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Dans lesquels nous pouvons nous endormir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En paix 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Yvon Le Men</a:t>
            </a:r>
          </a:p>
        </p:txBody>
      </p:sp>
    </p:spTree>
    <p:extLst>
      <p:ext uri="{BB962C8B-B14F-4D97-AF65-F5344CB8AC3E}">
        <p14:creationId xmlns:p14="http://schemas.microsoft.com/office/powerpoint/2010/main" val="4125353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fr-FR" dirty="0"/>
              <a:t>Chaque visage est un miracle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33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632" y="2236595"/>
            <a:ext cx="6741368" cy="559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latin typeface="Arial Rounded MT Bold" pitchFamily="34" charset="0"/>
              </a:rPr>
              <a:t>Chaque visage est un miracle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Un enfant noir, à la peau noire, aux yeux noirs, 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aux cheveux crépus ou frisés, est un enfant.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Un enfant blanc, à la peau rose, aux yeux bleus ou verts, 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aux cheveux blonds ou raides est un enfant.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L'un et l'autre, le noir et le blanc, ont le même sourire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quand une main leur caresse le visage, 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quand on les regarde avec amour et leur parle avec tendresse.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Ils verseront les mêmes larmes si on les contrarie, si on leur fait mal.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Il n'existe pas deux visages absolument identiques.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Chaque visage est un miracle.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Parce qu'il est unique.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Deux visages peuvent se ressembler, ils ne seront jamais tout à fait les mêmes.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La vie est justement ce miracle, 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ce mouvement permanent et changeant qui ne reproduit jamais le même visage.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Vivre ensemble est une aventure où l'amour, 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l'amitié est une belle rencontre avec ce qui n'est pas moi, 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avec ce qui est toujours différent de moi et qui m'enrichit. </a:t>
            </a:r>
          </a:p>
          <a:p>
            <a:pPr>
              <a:lnSpc>
                <a:spcPct val="150000"/>
              </a:lnSpc>
            </a:pP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					Tahar Ben Jelloun</a:t>
            </a:r>
          </a:p>
        </p:txBody>
      </p:sp>
    </p:spTree>
    <p:extLst>
      <p:ext uri="{BB962C8B-B14F-4D97-AF65-F5344CB8AC3E}">
        <p14:creationId xmlns:p14="http://schemas.microsoft.com/office/powerpoint/2010/main" val="4265171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 moqueur moqué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34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632" y="1780698"/>
            <a:ext cx="5085184" cy="4898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Un escargot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Se croyant beau, se croyant gros,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Se moquait d'une coccinelle.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Elle était mince, elle était frêle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Vraiment, avait-on jamais vu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Un insecte aussi menu !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Vint à passer une hirondelle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Qui s'esbaudit du limaçon.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- Quel brimborion! s'écria-t-elle,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C'est le plus maigre du canton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Vint à passer un caneton.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- Cette hirondelle est minuscule,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Voyez sa taille ridicule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Dit-il d'un ton méprisant.</a:t>
            </a:r>
            <a:br>
              <a:rPr lang="fr-FR" sz="1400" dirty="0">
                <a:latin typeface="Arial Rounded MT Bold" pitchFamily="34" charset="0"/>
              </a:rPr>
            </a:br>
            <a:endParaRPr lang="fr-FR" sz="14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5896" y="4088904"/>
            <a:ext cx="3722104" cy="5221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Or, un faisan aperçut le canard </a:t>
            </a:r>
          </a:p>
          <a:p>
            <a:pPr algn="r"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[ et secoua la tête 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- Quelle est cette minime bête ?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Au corps si drôlement bâti ?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On n'a jamais vu plus petit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Un aigle qui planait, leur jeta ces paroles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- Êtes-vous fous ? Êtes-vous folles ?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Qui se moque du précédent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Sera moqué par le suivant.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Celui qui d'un autre se moque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À propos de son bec, à propos de sa coque,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De sa taille ou de son caquet,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Risque à son tour d'être moqué. </a:t>
            </a:r>
            <a:br>
              <a:rPr lang="fr-FR" sz="1400" dirty="0">
                <a:latin typeface="Arial Rounded MT Bold" pitchFamily="34" charset="0"/>
              </a:rPr>
            </a:br>
            <a:endParaRPr lang="fr-FR" sz="14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		Pierre </a:t>
            </a:r>
            <a:r>
              <a:rPr lang="fr-FR" sz="1400" dirty="0" err="1">
                <a:latin typeface="Arial Rounded MT Bold" pitchFamily="34" charset="0"/>
              </a:rPr>
              <a:t>Gamarra</a:t>
            </a:r>
            <a:r>
              <a:rPr lang="fr-FR" sz="1400" dirty="0">
                <a:latin typeface="Arial Rounded MT Bold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833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Les Gaulois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35</a:t>
            </a:r>
          </a:p>
        </p:txBody>
      </p:sp>
      <p:sp>
        <p:nvSpPr>
          <p:cNvPr id="4" name="Rectangle 3"/>
          <p:cNvSpPr/>
          <p:nvPr/>
        </p:nvSpPr>
        <p:spPr>
          <a:xfrm>
            <a:off x="692696" y="1712640"/>
            <a:ext cx="54006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Rendus célèbres par Goscinny et Uderzo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Qui racontent les aventures de deux héros,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L’un petit et mince, et l’autre un peu plus gros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Ce sont les Gaulois, ce sont les Gaulois. 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Arrivés en Gaule vers moins huit cents,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Celtes et Grecs ont cohabité pacifiquement.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Leurs voisins ont alors dit d’eux, naturellement,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Ce sont des Gaulois, ce sont des Gaulois. 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Excellents agriculteurs et forgerons,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Amateurs de cervoise, est alors apparue une question.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Inventer le tonneau fut la solution.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Ce sont les Gaulois, ce sont les Gaulois ! 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si un jour dans la rue vous croisez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Un homme portant moustache, tunique et braie,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Alors vous aussi vous pourrez clamer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C’est un Gaulois, c’est un Gaulois ! 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Romain </a:t>
            </a:r>
            <a:r>
              <a:rPr lang="fr-FR" sz="1600" dirty="0" err="1">
                <a:latin typeface="Arial Rounded MT Bold" pitchFamily="34" charset="0"/>
              </a:rPr>
              <a:t>Bernaud</a:t>
            </a:r>
            <a:endParaRPr lang="fr-FR" sz="1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07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fr-FR" dirty="0"/>
              <a:t>Cher frère blanc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737448" y="203573"/>
            <a:ext cx="976090" cy="693737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36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895028" y="1496616"/>
            <a:ext cx="498224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Quand je suis né, j’étais noir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j’ai grandi, j’étais noir,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je vais au soleil, je suis noir,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j‘ai peur, je suis noir,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je suis malade, je suis noir,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je mourrais, je serais noir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 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Tandis que toi, Frère Blanc,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tu es né, tu étais rose,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tu as grandi, tu étais blanc,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tu vas au soleil, tu es rouge,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tu as froid, tu es bleu,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tu as peur, tu es vert,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tu es malade, tu es jaune,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tu mourras, tu seras gris.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 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Et c’est encore toi qui as le toupet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De me traiter d’homme de couleur !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Anonyme</a:t>
            </a:r>
          </a:p>
        </p:txBody>
      </p:sp>
    </p:spTree>
    <p:extLst>
      <p:ext uri="{BB962C8B-B14F-4D97-AF65-F5344CB8AC3E}">
        <p14:creationId xmlns:p14="http://schemas.microsoft.com/office/powerpoint/2010/main" val="1426303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fr-FR" dirty="0"/>
              <a:t>Le vieil homme et le chien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37</a:t>
            </a:r>
          </a:p>
        </p:txBody>
      </p:sp>
      <p:sp>
        <p:nvSpPr>
          <p:cNvPr id="4" name="Rectangle 3"/>
          <p:cNvSpPr/>
          <p:nvPr/>
        </p:nvSpPr>
        <p:spPr>
          <a:xfrm>
            <a:off x="836712" y="1727510"/>
            <a:ext cx="547260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Transparent au regard des passants trop pressés,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Un vieil homme est assis, transi et affamé,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Sous un porche à l’abri des frimas de janvier.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Il implore un sourire, une pièce de monnaie.</a:t>
            </a:r>
            <a:br>
              <a:rPr lang="fr-FR" sz="1600" dirty="0">
                <a:latin typeface="Arial Rounded MT Bold" pitchFamily="34" charset="0"/>
              </a:rPr>
            </a:b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Passe un chien dans la rue, un chien de pedigree,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Une voiture suit, heurte le canidé.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Aussitôt extirpés de leurs logis douillets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Accourent de partout des bourgeois empressés.</a:t>
            </a:r>
            <a:br>
              <a:rPr lang="fr-FR" sz="1600" dirty="0">
                <a:latin typeface="Arial Rounded MT Bold" pitchFamily="34" charset="0"/>
              </a:rPr>
            </a:b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« Ne le laissez pas là, amenez-le chez moi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J’ai une couverture afin qu’il n’ait pas froid ! »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Quelques instants après, l’animal est pansé,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Dorloté, réchauffé, maintes fois caressé.</a:t>
            </a:r>
            <a:br>
              <a:rPr lang="fr-FR" sz="1600" dirty="0">
                <a:latin typeface="Arial Rounded MT Bold" pitchFamily="34" charset="0"/>
              </a:rPr>
            </a:b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Au dehors dans la rue le silence est tombé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Tout le monde est rentré, a fermé ses volets.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Sous son porche à l’abri des frimas de janvier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Le vieil homme soudain s’est mis à aboyer.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Daniel Boy</a:t>
            </a:r>
          </a:p>
        </p:txBody>
      </p:sp>
    </p:spTree>
    <p:extLst>
      <p:ext uri="{BB962C8B-B14F-4D97-AF65-F5344CB8AC3E}">
        <p14:creationId xmlns:p14="http://schemas.microsoft.com/office/powerpoint/2010/main" val="39237678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L’effet divers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38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4116" y="1208584"/>
            <a:ext cx="5337212" cy="9099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L'effet divers des faits divers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Les images des faits divers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nous apprennent, sans avoir l'air,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à ne pas être trop distrait.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Le nez en l'air, sans faire exprès,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on tombe d'un échafaudage,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votre cheval brise ses traits,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votre paquebot fait naufrage.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Qui donc a été si distrait ?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Les victimes du fait divers ?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Ou vous et moi, au chaud, au frais,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bien tranquilles, levant nos verres ?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Sans y penser, sans le savoir,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juste distrait,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sans le vouloir et sans le voir,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on pousse un inconnu de son échafaudage,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on fait peur au cheval qui s'emballe et s'effraie,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on ouvre une voie d'eau et provoque un naufrage.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Prenez garde d'être distrait 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l'effet divers des faits divers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a des causes bien singulières.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Le crime garde son secret.</a:t>
            </a:r>
          </a:p>
          <a:p>
            <a:pPr algn="r"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Claude Roy</a:t>
            </a:r>
          </a:p>
        </p:txBody>
      </p:sp>
    </p:spTree>
    <p:extLst>
      <p:ext uri="{BB962C8B-B14F-4D97-AF65-F5344CB8AC3E}">
        <p14:creationId xmlns:p14="http://schemas.microsoft.com/office/powerpoint/2010/main" val="396713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Liberté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6632" y="1712640"/>
            <a:ext cx="316835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Sur mes cahiers d’écolier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Sur mon pupitre et les arbres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Sur le sable sur la neige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J’écris ton nom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Sur toutes les pages lues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Sur toutes les pages blanches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Pierre sang papier ou cendre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J’écris ton nom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Sur les champs sur l’horizon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Sur les ailes des oiseaux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sur les moulins des ombres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J’écris ton nom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Sur chaque bouffé d’aurore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Sur la mer sur les bateaux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Sur la montagne démente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J’écris ton nom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01008" y="1712640"/>
            <a:ext cx="316835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Sur toute chair accordée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Sur le front de mes amis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Sur chaque main qui se tend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J’écris ton nom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Sur la vitre des surprises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Sur les lèvres attentives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Bien au-dessus du silence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J’écris ton nom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Sur la santé revenue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Sur le risque disparu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Sur l’espoir sans souvenir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J’écris ton nom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par le pouvoir d’un mot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Je recommence ma vie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Je suis né pour te connaitre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Pour te nommer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Liberté.</a:t>
            </a:r>
          </a:p>
          <a:p>
            <a:pPr algn="r"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Paul Eluard</a:t>
            </a:r>
          </a:p>
        </p:txBody>
      </p:sp>
    </p:spTree>
    <p:extLst>
      <p:ext uri="{BB962C8B-B14F-4D97-AF65-F5344CB8AC3E}">
        <p14:creationId xmlns:p14="http://schemas.microsoft.com/office/powerpoint/2010/main" val="2870254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L’heure du crime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39</a:t>
            </a:r>
          </a:p>
        </p:txBody>
      </p:sp>
      <p:sp>
        <p:nvSpPr>
          <p:cNvPr id="4" name="Rectangle 3"/>
          <p:cNvSpPr/>
          <p:nvPr/>
        </p:nvSpPr>
        <p:spPr>
          <a:xfrm>
            <a:off x="345208" y="1784648"/>
            <a:ext cx="632415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Minuit. Voici l’heure du crime.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Sortant d’une chambre voisine,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Un homme surgit dans le noir.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Il ôte ses souliers,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S’approche de l’armoire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Sur la pointe des pieds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Et saisit un couteau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Dont l’acier luit, bien aiguisé.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Puis, masquant ses yeux de fouine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Avec un pan de son manteau,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Il pénètre dans la cuisine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Et, d’un seul coup, comme un bourreau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Avant que ne crie la victime,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Ouvre le cœur d’un artichaut.</a:t>
            </a:r>
          </a:p>
          <a:p>
            <a:pPr>
              <a:lnSpc>
                <a:spcPct val="150000"/>
              </a:lnSpc>
            </a:pPr>
            <a:endParaRPr lang="fr-FR" sz="20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Maurice Carême</a:t>
            </a:r>
          </a:p>
        </p:txBody>
      </p:sp>
    </p:spTree>
    <p:extLst>
      <p:ext uri="{BB962C8B-B14F-4D97-AF65-F5344CB8AC3E}">
        <p14:creationId xmlns:p14="http://schemas.microsoft.com/office/powerpoint/2010/main" val="2773757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Les Cro-Magnon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40</a:t>
            </a:r>
          </a:p>
        </p:txBody>
      </p:sp>
      <p:sp>
        <p:nvSpPr>
          <p:cNvPr id="4" name="Rectangle 3"/>
          <p:cNvSpPr/>
          <p:nvPr/>
        </p:nvSpPr>
        <p:spPr>
          <a:xfrm>
            <a:off x="764704" y="1568624"/>
            <a:ext cx="5400600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L'un derrière l'autre nous marchons.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A la recherche des bisons,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Nous lancerons les pierres qui tuent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Pour nourrir toute la tribu.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On nous appelle préhistorique,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Mais nous inventons la musique,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Et dans nos grottes vénérées,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Naissent les premiers artistes et l'humanité.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Dans cent, dans mille, dans dix mille ans,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Dans le regard d'un enfant savant,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Nos animaux reprendront vie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Et de nouveaux dans nos esprits,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Mammouths et bisons danseront,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Grâce aux hommes de Cro-Magnon.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Christian </a:t>
            </a:r>
            <a:r>
              <a:rPr lang="fr-FR" dirty="0" err="1">
                <a:latin typeface="Arial Rounded MT Bold" pitchFamily="34" charset="0"/>
              </a:rPr>
              <a:t>Lamblin</a:t>
            </a:r>
            <a:endParaRPr lang="fr-FR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0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4294967295"/>
          </p:nvPr>
        </p:nvSpPr>
        <p:spPr>
          <a:xfrm>
            <a:off x="1124744" y="200472"/>
            <a:ext cx="4141788" cy="56038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 blaireau sans gêne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4294967295"/>
          </p:nvPr>
        </p:nvSpPr>
        <p:spPr>
          <a:xfrm>
            <a:off x="908720" y="1193800"/>
            <a:ext cx="4824412" cy="8712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b="1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Lui offrait-on quelque gâteau ?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C’est simple il en réclamait deux.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Devant un cadeau, ce blaireau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Faisait la moue, remerciait peu.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Partout il se sentait à l’aise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Se glissant à la meilleure place.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On le vit devenir obèse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Mais toujours faisant la grimace.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jour chez la Dame Belette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Il dit un gros mot incongru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Alors sa renommée fut faite :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Désormais nul ne le reçut.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Moralité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Soyez polis, soyez courtois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Dites bonjour, dites merci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On vous recevra avec joie,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vous aurez beaucoup d’amis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Yvon </a:t>
            </a:r>
            <a:r>
              <a:rPr lang="fr-FR" dirty="0" err="1">
                <a:latin typeface="Arial Rounded MT Bold" pitchFamily="34" charset="0"/>
              </a:rPr>
              <a:t>Danet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41442071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332656" y="2288704"/>
            <a:ext cx="6048672" cy="63812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2400" dirty="0">
                <a:latin typeface="Arial Rounded MT Bold" pitchFamily="34" charset="0"/>
              </a:rPr>
              <a:t>Il y a des mots qui font vivre</a:t>
            </a:r>
          </a:p>
          <a:p>
            <a:pPr marL="0" indent="0">
              <a:buNone/>
            </a:pPr>
            <a:r>
              <a:rPr lang="fr-FR" sz="2400" dirty="0">
                <a:latin typeface="Arial Rounded MT Bold" pitchFamily="34" charset="0"/>
              </a:rPr>
              <a:t>Et ce sont des mots innocents</a:t>
            </a:r>
          </a:p>
          <a:p>
            <a:pPr marL="0" indent="0">
              <a:buNone/>
            </a:pPr>
            <a:r>
              <a:rPr lang="fr-FR" sz="2400" dirty="0">
                <a:latin typeface="Arial Rounded MT Bold" pitchFamily="34" charset="0"/>
              </a:rPr>
              <a:t>Le mot chaleur le mot confiance</a:t>
            </a:r>
          </a:p>
          <a:p>
            <a:pPr marL="0" indent="0">
              <a:buNone/>
            </a:pPr>
            <a:r>
              <a:rPr lang="fr-FR" sz="2400" dirty="0">
                <a:latin typeface="Arial Rounded MT Bold" pitchFamily="34" charset="0"/>
              </a:rPr>
              <a:t>Amour justice et le mot liberté</a:t>
            </a:r>
          </a:p>
          <a:p>
            <a:pPr marL="0" indent="0">
              <a:buNone/>
            </a:pPr>
            <a:r>
              <a:rPr lang="fr-FR" sz="2400" dirty="0">
                <a:latin typeface="Arial Rounded MT Bold" pitchFamily="34" charset="0"/>
              </a:rPr>
              <a:t>Le mot enfant et le mot gentillesse</a:t>
            </a:r>
          </a:p>
          <a:p>
            <a:pPr marL="0" indent="0">
              <a:buNone/>
            </a:pPr>
            <a:r>
              <a:rPr lang="fr-FR" sz="2400" dirty="0">
                <a:latin typeface="Arial Rounded MT Bold" pitchFamily="34" charset="0"/>
              </a:rPr>
              <a:t>Et certains noms de fleurs et</a:t>
            </a:r>
          </a:p>
          <a:p>
            <a:pPr marL="0" indent="0">
              <a:buNone/>
            </a:pPr>
            <a:r>
              <a:rPr lang="fr-FR" sz="2400" dirty="0">
                <a:latin typeface="Arial Rounded MT Bold" pitchFamily="34" charset="0"/>
              </a:rPr>
              <a:t>certains noms de fruits</a:t>
            </a:r>
          </a:p>
          <a:p>
            <a:pPr marL="0" indent="0">
              <a:buNone/>
            </a:pPr>
            <a:r>
              <a:rPr lang="fr-FR" sz="2400" dirty="0">
                <a:latin typeface="Arial Rounded MT Bold" pitchFamily="34" charset="0"/>
              </a:rPr>
              <a:t>Le mot courage et le mot découvrir</a:t>
            </a:r>
          </a:p>
          <a:p>
            <a:pPr marL="0" indent="0">
              <a:buNone/>
            </a:pPr>
            <a:r>
              <a:rPr lang="fr-FR" sz="2400" dirty="0">
                <a:latin typeface="Arial Rounded MT Bold" pitchFamily="34" charset="0"/>
              </a:rPr>
              <a:t>Et le mot frère et le mot camarade</a:t>
            </a:r>
          </a:p>
          <a:p>
            <a:pPr marL="0" indent="0">
              <a:buNone/>
            </a:pPr>
            <a:r>
              <a:rPr lang="fr-FR" sz="2400" dirty="0">
                <a:latin typeface="Arial Rounded MT Bold" pitchFamily="34" charset="0"/>
              </a:rPr>
              <a:t>Et certains noms de pays de villages</a:t>
            </a:r>
          </a:p>
          <a:p>
            <a:pPr marL="0" indent="0">
              <a:buNone/>
            </a:pPr>
            <a:r>
              <a:rPr lang="fr-FR" sz="2400" dirty="0">
                <a:latin typeface="Arial Rounded MT Bold" pitchFamily="34" charset="0"/>
              </a:rPr>
              <a:t>Et certains noms de femmes et d'amis.</a:t>
            </a:r>
          </a:p>
          <a:p>
            <a:pPr marL="0" indent="0">
              <a:buNone/>
            </a:pPr>
            <a:endParaRPr lang="fr-FR" sz="24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2400" dirty="0">
                <a:latin typeface="Arial Rounded MT Bold" pitchFamily="34" charset="0"/>
              </a:rPr>
              <a:t>Paul Eluard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Les mots qui font vivre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948950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332656" y="2001317"/>
            <a:ext cx="6309320" cy="73441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"Foin, de tout ce qui n'est point le Point !"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Dit le Point, devant témoins.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"Sans Moi, tout n'est que baragouin!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Quant à la Virgule !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Animalcule, qui gesticule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Sans nul besoin,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Je lui réponds à brûle-pourpoint :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Qui stimule une Majuscule ?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Fait descendre les crépuscules ?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Qui jugule ? Qui férule ?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Fait que la phrase capitule ?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Qui ?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Si ce n'est : le Point !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Bref, toujours devant témoins :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Je postule et stipule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Qu'un Point c'est Tout ! "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Dit le Point.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800" dirty="0">
                <a:latin typeface="Arial Rounded MT Bold" pitchFamily="34" charset="0"/>
              </a:rPr>
              <a:t>Andrée CHEDID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Apothéose du Point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451727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692696" y="1640632"/>
            <a:ext cx="5723310" cy="78488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Plaignez la pauvre prisonnière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Au fond de son cachot maudit !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Sans feu, sans coussin, sans lumière...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Ah ! maman me l’avait bien dit !</a:t>
            </a:r>
          </a:p>
          <a:p>
            <a:pPr marL="0" indent="0">
              <a:buNone/>
            </a:pPr>
            <a:endParaRPr lang="fr-FR" sz="20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Il fallait aller chez grand-mère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Sans m’amuser au bois joli,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Sans parler comme une commère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Avec l’inconnu trop poli.</a:t>
            </a:r>
          </a:p>
          <a:p>
            <a:pPr marL="0" indent="0">
              <a:buNone/>
            </a:pPr>
            <a:endParaRPr lang="fr-FR" sz="20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Ma promenade buissonnière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Ne m’a pas du tout réussi :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Maintenant je suis prisonnière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Dans le grand ventre noir du loup.</a:t>
            </a:r>
          </a:p>
          <a:p>
            <a:pPr marL="0" indent="0">
              <a:buNone/>
            </a:pPr>
            <a:endParaRPr lang="fr-FR" sz="20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Je suis seule, sans allumettes,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Chaperon rouge bien puni :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Je n’ai plus qu’un bout de galette,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Et mon pot de beurre est fini !</a:t>
            </a:r>
          </a:p>
          <a:p>
            <a:pPr marL="0" indent="0">
              <a:buNone/>
            </a:pPr>
            <a:endParaRPr lang="fr-FR" sz="20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2000" dirty="0">
                <a:latin typeface="Arial Rounded MT Bold" pitchFamily="34" charset="0"/>
              </a:rPr>
              <a:t>Jacques CHARPENTREAU</a:t>
            </a:r>
          </a:p>
        </p:txBody>
      </p:sp>
      <p:sp>
        <p:nvSpPr>
          <p:cNvPr id="7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 prisonnière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30457880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517526" y="2504728"/>
            <a:ext cx="6119812" cy="59046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Le ciel retient son souffle à chaque vie qui prend.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Pour lui, toute naissance est un évènement: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Une étoile, un enfant, un faon, un éléphant,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Baleine, écureuil, fleur, girafe ou froment.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Tout retentit, sans fin dans l'univers immense,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Et l'agneau étonné qui sur la paille danse,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S'essayant à marcher pour la première fois,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Compte autant que l'ainé dans le berceau des bois.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Les anges, ce matin, comme des chats ronronnent,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Se racontant, joyeux, la belle information: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Sur la Terre, là-bas, pareille à une pomme,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Près d'un ruisseau sans nom est né un hanneton.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800" dirty="0">
                <a:latin typeface="Arial Rounded MT Bold" pitchFamily="34" charset="0"/>
              </a:rPr>
              <a:t>Marc </a:t>
            </a:r>
            <a:r>
              <a:rPr lang="fr-FR" sz="1800" dirty="0" err="1">
                <a:latin typeface="Arial Rounded MT Bold" pitchFamily="34" charset="0"/>
              </a:rPr>
              <a:t>Alyn</a:t>
            </a:r>
            <a:endParaRPr lang="fr-FR" sz="1800" dirty="0">
              <a:latin typeface="Arial Rounded MT Bold" pitchFamily="34" charset="0"/>
            </a:endParaRP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Naissances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722966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484784" y="1353245"/>
            <a:ext cx="4824412" cy="835228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Le chaume et la mousse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Verdissent le toit ;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La colombe y glousse,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L'hirondelle y boit.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Le bras d'un platane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Et le lierre épais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Couvrent la cabane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D'une ombre de paix.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La rosée en pluie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Brille à tout rameau ;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Le rayon essuie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La poussière d'eau ;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Le vent, qui secoue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Les vergers flottants,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Fait de notre joue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Neiger le printemps.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Sous la feuille morte,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Le brun rossignol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Niche vers la porte,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Au niveau du sol.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L'enfant qui se penche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Voit dans le jasmin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Ses </a:t>
            </a:r>
            <a:r>
              <a:rPr lang="fr-FR" sz="1800" dirty="0" err="1">
                <a:latin typeface="Arial Rounded MT Bold" pitchFamily="34" charset="0"/>
              </a:rPr>
              <a:t>oeufs</a:t>
            </a:r>
            <a:r>
              <a:rPr lang="fr-FR" sz="1800" dirty="0">
                <a:latin typeface="Arial Rounded MT Bold" pitchFamily="34" charset="0"/>
              </a:rPr>
              <a:t> sur la branche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Et retient sa main.</a:t>
            </a:r>
          </a:p>
          <a:p>
            <a:pPr marL="0" indent="0" algn="r">
              <a:buNone/>
            </a:pPr>
            <a:r>
              <a:rPr lang="fr-FR" sz="1800" dirty="0">
                <a:latin typeface="Arial Rounded MT Bold" pitchFamily="34" charset="0"/>
              </a:rPr>
              <a:t>Lamartine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 moulin au printemps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1142810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2033588" y="1137344"/>
            <a:ext cx="3267620" cy="8712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petit chat bleu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Semé de pois blancs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Vit un gros rat blanc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Semé de pois bleus.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Leurs mignonnes queues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Différaient de peu.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Oui, mais seulement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Le nez du chat bleu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Etait tout </a:t>
            </a:r>
            <a:r>
              <a:rPr lang="fr-FR" sz="1600" dirty="0" err="1">
                <a:latin typeface="Arial Rounded MT Bold" pitchFamily="34" charset="0"/>
              </a:rPr>
              <a:t>tout</a:t>
            </a:r>
            <a:r>
              <a:rPr lang="fr-FR" sz="1600" dirty="0">
                <a:latin typeface="Arial Rounded MT Bold" pitchFamily="34" charset="0"/>
              </a:rPr>
              <a:t> blanc,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Le nez du rat blanc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Etait tout </a:t>
            </a:r>
            <a:r>
              <a:rPr lang="fr-FR" sz="1600" dirty="0" err="1">
                <a:latin typeface="Arial Rounded MT Bold" pitchFamily="34" charset="0"/>
              </a:rPr>
              <a:t>tout</a:t>
            </a:r>
            <a:r>
              <a:rPr lang="fr-FR" sz="1600" dirty="0">
                <a:latin typeface="Arial Rounded MT Bold" pitchFamily="34" charset="0"/>
              </a:rPr>
              <a:t> bleu.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Leurs joues et leurs yeux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Différaient de peu.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Oui, mais seulement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cil du chat bleu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Etait tout </a:t>
            </a:r>
            <a:r>
              <a:rPr lang="fr-FR" sz="1600" dirty="0" err="1">
                <a:latin typeface="Arial Rounded MT Bold" pitchFamily="34" charset="0"/>
              </a:rPr>
              <a:t>tout</a:t>
            </a:r>
            <a:r>
              <a:rPr lang="fr-FR" sz="1600" dirty="0">
                <a:latin typeface="Arial Rounded MT Bold" pitchFamily="34" charset="0"/>
              </a:rPr>
              <a:t> blanc,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cil du rat blanc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Etait tout </a:t>
            </a:r>
            <a:r>
              <a:rPr lang="fr-FR" sz="1600" dirty="0" err="1">
                <a:latin typeface="Arial Rounded MT Bold" pitchFamily="34" charset="0"/>
              </a:rPr>
              <a:t>tout</a:t>
            </a:r>
            <a:r>
              <a:rPr lang="fr-FR" sz="1600" dirty="0">
                <a:latin typeface="Arial Rounded MT Bold" pitchFamily="34" charset="0"/>
              </a:rPr>
              <a:t> bleu.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A cause de ce peu,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 ce petit peu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 blanc et de bleu,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Ils continuèrent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A se faire la guerre.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600" dirty="0">
                <a:latin typeface="Arial Rounded MT Bold" pitchFamily="34" charset="0"/>
              </a:rPr>
              <a:t>Maurice CAREME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Bleu et blanc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9595704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066180" y="1568624"/>
            <a:ext cx="4752528" cy="72001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Soulevé par les vents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Jusqu'au plus haut des cieux,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cerf-volant plein de superbe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Vit, qui dansait au ras de l'herbe,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petit papillon, tout vif et tout joyeux.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- Holà ! minable animalcule,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cria du zénith l'orgueilleux,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Ne crains-tu pas le ridicule ?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Pour te voir, il faut de bons yeux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Tu rampes comme un ver...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Moi je grimpe je grimpe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Jusqu'à l'Olympe,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Séjour des dieux.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- C'est vrai, dit l'autre avec souplesse,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Mais moi, libre, à mon gré,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je peux voler partout,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Tandis que toi, pauvre toutou,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enfant te promène en laisse.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600" dirty="0">
                <a:latin typeface="Arial Rounded MT Bold" pitchFamily="34" charset="0"/>
              </a:rPr>
              <a:t>Jean-Luc Moreau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 cerf-volant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85866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 chat et le soleil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08720" y="2125369"/>
            <a:ext cx="5040560" cy="714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>
                <a:latin typeface="Arial Rounded MT Bold" pitchFamily="34" charset="0"/>
              </a:rPr>
              <a:t>Le chat ouvrit les yeux,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latin typeface="Arial Rounded MT Bold" pitchFamily="34" charset="0"/>
              </a:rPr>
              <a:t>Le soleil y entra.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latin typeface="Arial Rounded MT Bold" pitchFamily="34" charset="0"/>
              </a:rPr>
              <a:t>Le chat ferma les yeux,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latin typeface="Arial Rounded MT Bold" pitchFamily="34" charset="0"/>
              </a:rPr>
              <a:t>Le soleil y resta.</a:t>
            </a:r>
          </a:p>
          <a:p>
            <a:pPr>
              <a:lnSpc>
                <a:spcPct val="150000"/>
              </a:lnSpc>
            </a:pPr>
            <a:endParaRPr lang="fr-FR" sz="28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800" dirty="0">
                <a:latin typeface="Arial Rounded MT Bold" pitchFamily="34" charset="0"/>
              </a:rPr>
              <a:t>Voilà pourquoi, le soir,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latin typeface="Arial Rounded MT Bold" pitchFamily="34" charset="0"/>
              </a:rPr>
              <a:t>Quand le chat se réveille,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latin typeface="Arial Rounded MT Bold" pitchFamily="34" charset="0"/>
              </a:rPr>
              <a:t>J’aperçois dans le noir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latin typeface="Arial Rounded MT Bold" pitchFamily="34" charset="0"/>
              </a:rPr>
              <a:t>Deux morceaux de soleil.</a:t>
            </a:r>
          </a:p>
          <a:p>
            <a:pPr>
              <a:lnSpc>
                <a:spcPct val="150000"/>
              </a:lnSpc>
            </a:pPr>
            <a:endParaRPr lang="fr-FR" sz="28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2800" dirty="0">
                <a:latin typeface="Arial Rounded MT Bold" pitchFamily="34" charset="0"/>
              </a:rPr>
              <a:t>Maurice Carême</a:t>
            </a:r>
          </a:p>
        </p:txBody>
      </p:sp>
    </p:spTree>
    <p:extLst>
      <p:ext uri="{BB962C8B-B14F-4D97-AF65-F5344CB8AC3E}">
        <p14:creationId xmlns:p14="http://schemas.microsoft.com/office/powerpoint/2010/main" val="40411866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332656" y="2864768"/>
            <a:ext cx="6119812" cy="5040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L'avarice perd tout en voulant tout gagner.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Je ne veux, pour le témoigner,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Que celui dont la Poule, à ce que dit la fable,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Pondait tous les jours un œuf d'or.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Il crut que dans son corps elle avait un trésor.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Il la tua, l'ouvrit, et la trouva semblable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A celles dont les œufs ne lui rapportaient rien,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S'étant lui-même ôté le plus beau de son bien.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Belle leçon pour les gens chiches :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Pendant ces derniers temps, combien en a-t-on vus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Qui du soir au matin sont pauvres devenus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Pour vouloir trop tôt être riches ?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800" dirty="0">
                <a:latin typeface="Arial Rounded MT Bold" pitchFamily="34" charset="0"/>
              </a:rPr>
              <a:t>Jean de La Fontaine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 poule aux œufs d’or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24637165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159469" y="1280592"/>
            <a:ext cx="4824412" cy="835228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Elle me dit : « Quelque chose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Me tourmente ». Et j'aperçus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Son cou de neige, et, dessus,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petit insecte rose.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J'aurais dû - mais, sage ou fou,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A seize ans on est farouche -,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Voir le baiser sur sa bouche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Plus que l'insecte à son cou.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On eût dit un coquillage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Dos rose et taché de noir.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Les fauvettes pour nous voir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Se penchaient dans le feuillage.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Sa bouche fraîche était là :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Je me courbai sur la belle,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je pris la coccinelle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Mais le baiser s'envola.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- Fils, apprends comme on me nomme,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Dit l'insecte du ciel bleu,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Les bêtes sont au bon Dieu,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Mais la bêtise est à l'homme.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Victor Hugo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 coccinelle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582842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396889" y="1280592"/>
            <a:ext cx="4824412" cy="842429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Séraphine, dans sa main,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Tient QUATRE fleurs du jardin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Qu’elle a cueillies à QUATRE pattes,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Quatre fois un, quatre,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Va au marché, choisit des truites,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Quatre fois deux, huit,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Qu’elle pose dans sa blouse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Quatre fois trois, douze,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Achète un panier de fraises,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Quatre fois quatre seize,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Une bouteille de vin,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Quatre fois cinq, vingt,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cornet de belles dattes,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Quatre fois six, vingt-quatre,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Puis une douzaine d’huîtres,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Quatre fois sept, vingt-huit,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Puis un ananas juteux,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Quatre fois huit, trente-deux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Enfin, des grappes de cassis,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Quatre fois neuf, trente-six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Pour la fête de sa tante,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Quatre fois dix, quarante.</a:t>
            </a:r>
          </a:p>
          <a:p>
            <a:pPr marL="0" indent="0" algn="r">
              <a:buNone/>
            </a:pPr>
            <a:r>
              <a:rPr lang="fr-FR" sz="1600" dirty="0">
                <a:latin typeface="Arial Rounded MT Bold" pitchFamily="34" charset="0"/>
              </a:rPr>
              <a:t>Jean TARDIEU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 nièce attentionnée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12730861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836712" y="1568624"/>
            <a:ext cx="5184576" cy="820878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Errant de ville en ville,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pauvre ménestrel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Va cherchant un asile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 castel en castel.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Sur sa viole légère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Il redit tour à tour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Ses nobles chants de guerre,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Ses plus beaux chants d'amour.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Sensible à sa prière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 grâce accordez-lui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L'asile tutélaire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Qu'il réclame aujourd'hui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Il saura, pour vous plaire,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Redire tour à tour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Ses nobles chants de guerre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Ses plus beaux chants d'amour.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Il n'offre en récompense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D'un généreux effort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Que la reconnaissance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Seul bien des troubadours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Sur sa viole légère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Il dira tour à tour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Ses nobles chants de guerre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Ses plus beaux chants d'amour.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600" dirty="0">
                <a:latin typeface="Arial Rounded MT Bold" pitchFamily="34" charset="0"/>
              </a:rPr>
              <a:t>Romance du 18e siècle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 ménestrel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1865184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765461" y="2072680"/>
            <a:ext cx="5472608" cy="67688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Ce sont les mères des hiboux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Qui désiraient chercher les poux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De leurs enfants, leurs petits choux,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En les tenant sur les genoux.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Leurs yeux d'or valent des bijoux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Leur bec est dur comme cailloux,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Ils sont doux comme des joujoux,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Mais aux hiboux point de genoux !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Votre histoire se passait où ?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Chez les Zoulous ? Les Andalous ?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Ou dans la cabane bambou ?</a:t>
            </a:r>
          </a:p>
          <a:p>
            <a:pPr marL="0" indent="0">
              <a:buNone/>
            </a:pPr>
            <a:r>
              <a:rPr lang="pt-BR" sz="2000" dirty="0">
                <a:latin typeface="Arial Rounded MT Bold" pitchFamily="34" charset="0"/>
              </a:rPr>
              <a:t>A Moscou ? Ou à Tombouctou ?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En Anjou ou dans le Poitou ?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Au Pérou ou chez les Mandchous ?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Hou ! Hou !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Pas du tout, c'était chez les fous.</a:t>
            </a:r>
          </a:p>
          <a:p>
            <a:pPr marL="0" indent="0">
              <a:buNone/>
            </a:pPr>
            <a:endParaRPr lang="fr-FR" sz="20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2000" dirty="0">
                <a:latin typeface="Arial Rounded MT Bold" pitchFamily="34" charset="0"/>
              </a:rPr>
              <a:t>Robert Desnos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Les hiboux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32160089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332656" y="1929631"/>
            <a:ext cx="6525344" cy="65517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D'abord je me HOP </a:t>
            </a:r>
            <a:r>
              <a:rPr lang="fr-FR" sz="2000" dirty="0" err="1">
                <a:latin typeface="Arial Rounded MT Bold" pitchFamily="34" charset="0"/>
              </a:rPr>
              <a:t>HOP</a:t>
            </a:r>
            <a:r>
              <a:rPr lang="fr-FR" sz="2000" dirty="0">
                <a:latin typeface="Arial Rounded MT Bold" pitchFamily="34" charset="0"/>
              </a:rPr>
              <a:t> du bon pied,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Puis je </a:t>
            </a:r>
            <a:r>
              <a:rPr lang="fr-FR" sz="2000" dirty="0" err="1">
                <a:latin typeface="Arial Rounded MT Bold" pitchFamily="34" charset="0"/>
              </a:rPr>
              <a:t>gloup</a:t>
            </a:r>
            <a:r>
              <a:rPr lang="fr-FR" sz="2000" dirty="0">
                <a:latin typeface="Arial Rounded MT Bold" pitchFamily="34" charset="0"/>
              </a:rPr>
              <a:t> </a:t>
            </a:r>
            <a:r>
              <a:rPr lang="fr-FR" sz="2000" dirty="0" err="1">
                <a:latin typeface="Arial Rounded MT Bold" pitchFamily="34" charset="0"/>
              </a:rPr>
              <a:t>gloup</a:t>
            </a:r>
            <a:r>
              <a:rPr lang="fr-FR" sz="2000" dirty="0">
                <a:latin typeface="Arial Rounded MT Bold" pitchFamily="34" charset="0"/>
              </a:rPr>
              <a:t> mon petit déjeuner.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Je pschitt bien mes dents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Et je smack </a:t>
            </a:r>
            <a:r>
              <a:rPr lang="fr-FR" sz="2000" dirty="0" err="1">
                <a:latin typeface="Arial Rounded MT Bold" pitchFamily="34" charset="0"/>
              </a:rPr>
              <a:t>smack</a:t>
            </a:r>
            <a:r>
              <a:rPr lang="fr-FR" sz="2000" dirty="0">
                <a:latin typeface="Arial Rounded MT Bold" pitchFamily="34" charset="0"/>
              </a:rPr>
              <a:t> papa, maman.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À l'école je ne </a:t>
            </a:r>
            <a:r>
              <a:rPr lang="fr-FR" sz="2000" dirty="0" err="1">
                <a:latin typeface="Arial Rounded MT Bold" pitchFamily="34" charset="0"/>
              </a:rPr>
              <a:t>oin</a:t>
            </a:r>
            <a:r>
              <a:rPr lang="fr-FR" sz="2000" dirty="0">
                <a:latin typeface="Arial Rounded MT Bold" pitchFamily="34" charset="0"/>
              </a:rPr>
              <a:t> </a:t>
            </a:r>
            <a:r>
              <a:rPr lang="fr-FR" sz="2000" dirty="0" err="1">
                <a:latin typeface="Arial Rounded MT Bold" pitchFamily="34" charset="0"/>
              </a:rPr>
              <a:t>oin</a:t>
            </a:r>
            <a:r>
              <a:rPr lang="fr-FR" sz="2000" dirty="0">
                <a:latin typeface="Arial Rounded MT Bold" pitchFamily="34" charset="0"/>
              </a:rPr>
              <a:t> même pas,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Mais je bonjour </a:t>
            </a:r>
            <a:r>
              <a:rPr lang="fr-FR" sz="2000" dirty="0" err="1">
                <a:latin typeface="Arial Rounded MT Bold" pitchFamily="34" charset="0"/>
              </a:rPr>
              <a:t>bonjour</a:t>
            </a:r>
            <a:r>
              <a:rPr lang="fr-FR" sz="2000" dirty="0">
                <a:latin typeface="Arial Rounded MT Bold" pitchFamily="34" charset="0"/>
              </a:rPr>
              <a:t> tout le monde !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Je LALALALALA des chansons en faisant la ronde,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Mais je </a:t>
            </a:r>
            <a:r>
              <a:rPr lang="fr-FR" sz="2000" dirty="0" err="1">
                <a:latin typeface="Arial Rounded MT Bold" pitchFamily="34" charset="0"/>
              </a:rPr>
              <a:t>chutttttttt</a:t>
            </a:r>
            <a:r>
              <a:rPr lang="fr-FR" sz="2000" dirty="0">
                <a:latin typeface="Arial Rounded MT Bold" pitchFamily="34" charset="0"/>
              </a:rPr>
              <a:t> aussi pour écouter la maîtresse.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Tout à coup, dring </a:t>
            </a:r>
            <a:r>
              <a:rPr lang="fr-FR" sz="2000" dirty="0" err="1">
                <a:latin typeface="Arial Rounded MT Bold" pitchFamily="34" charset="0"/>
              </a:rPr>
              <a:t>dring</a:t>
            </a:r>
            <a:r>
              <a:rPr lang="fr-FR" sz="2000" dirty="0">
                <a:latin typeface="Arial Rounded MT Bold" pitchFamily="34" charset="0"/>
              </a:rPr>
              <a:t>, l'école est terminée.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Je retrouve maman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Et je lui smack </a:t>
            </a:r>
            <a:r>
              <a:rPr lang="fr-FR" sz="2000" dirty="0" err="1">
                <a:latin typeface="Arial Rounded MT Bold" pitchFamily="34" charset="0"/>
              </a:rPr>
              <a:t>smack</a:t>
            </a:r>
            <a:r>
              <a:rPr lang="fr-FR" sz="2000" dirty="0">
                <a:latin typeface="Arial Rounded MT Bold" pitchFamily="34" charset="0"/>
              </a:rPr>
              <a:t> des baisers.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Puis je lui </a:t>
            </a:r>
            <a:r>
              <a:rPr lang="fr-FR" sz="2000" dirty="0" err="1">
                <a:latin typeface="Arial Rounded MT Bold" pitchFamily="34" charset="0"/>
              </a:rPr>
              <a:t>blablablablabla</a:t>
            </a:r>
            <a:r>
              <a:rPr lang="fr-FR" sz="2000" dirty="0">
                <a:latin typeface="Arial Rounded MT Bold" pitchFamily="34" charset="0"/>
              </a:rPr>
              <a:t> toute ma journée.</a:t>
            </a:r>
          </a:p>
          <a:p>
            <a:pPr marL="0" indent="0">
              <a:buNone/>
            </a:pPr>
            <a:r>
              <a:rPr lang="fr-FR" sz="2000" dirty="0" err="1">
                <a:latin typeface="Arial Rounded MT Bold" pitchFamily="34" charset="0"/>
              </a:rPr>
              <a:t>Pffff</a:t>
            </a:r>
            <a:r>
              <a:rPr lang="fr-FR" sz="2000" dirty="0">
                <a:latin typeface="Arial Rounded MT Bold" pitchFamily="34" charset="0"/>
              </a:rPr>
              <a:t> ! C'est fatigant, la rentrée !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Ce soir, c'est sûr,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Je vais </a:t>
            </a:r>
            <a:r>
              <a:rPr lang="fr-FR" sz="2000" dirty="0" err="1">
                <a:latin typeface="Arial Rounded MT Bold" pitchFamily="34" charset="0"/>
              </a:rPr>
              <a:t>ronpschit</a:t>
            </a:r>
            <a:r>
              <a:rPr lang="fr-FR" sz="2000" dirty="0">
                <a:latin typeface="Arial Rounded MT Bold" pitchFamily="34" charset="0"/>
              </a:rPr>
              <a:t> </a:t>
            </a:r>
            <a:r>
              <a:rPr lang="fr-FR" sz="2000" dirty="0" err="1">
                <a:latin typeface="Arial Rounded MT Bold" pitchFamily="34" charset="0"/>
              </a:rPr>
              <a:t>ronpschit</a:t>
            </a:r>
            <a:r>
              <a:rPr lang="fr-FR" sz="2000" dirty="0">
                <a:latin typeface="Arial Rounded MT Bold" pitchFamily="34" charset="0"/>
              </a:rPr>
              <a:t> sans discuter !</a:t>
            </a:r>
          </a:p>
          <a:p>
            <a:pPr marL="0" indent="0">
              <a:buNone/>
            </a:pPr>
            <a:endParaRPr lang="fr-FR" sz="20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2000" dirty="0">
                <a:latin typeface="Arial Rounded MT Bold" pitchFamily="34" charset="0"/>
              </a:rPr>
              <a:t>Gwénaëlle Boulet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 jour de la rentrée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18799630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193625" y="1424608"/>
            <a:ext cx="4824412" cy="8064251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Mon cartable a mille odeurs,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Mon cartable sent la pomme,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livre, l'encre, la gomme,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les crayons de couleurs.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Mon cartable sent l'orange,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bison et le nougat,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Il sent tout ce que l'on mange,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ce qu'on ne mange pas.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figue, la mandarine,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papier d'argent ou d'or,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la coquille marine,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Les bateaux sortant du port.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Les cowboys et les noisettes,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craie et le caramel,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Les confettis de la fête,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Les billes remplies de ciel.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Les longs cheveux de ma mère,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les joues de mon papa.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Les matins dans la lumière,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rose et le chocolat.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Pierre </a:t>
            </a:r>
            <a:r>
              <a:rPr lang="fr-FR" dirty="0" err="1">
                <a:latin typeface="Arial Rounded MT Bold" pitchFamily="34" charset="0"/>
              </a:rPr>
              <a:t>Gamarra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Mon cartable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14253930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226390" y="1712640"/>
            <a:ext cx="6410948" cy="77768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Une mouche voyant une jatte de crème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S'écria: "Quelle chance ! Ah ! que cela me plait !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Ô délice ! Ô bonheur extrême !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Des œufs frais, du sucre et du lait,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Un tendre arôme de vanille;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Rien ne met plus de douceur en mon cœur."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Elle volette, elle frétille,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Elle s'approche, elle gambille,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Sur le rebord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Et c'est alors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Que sur la faïence trop lisse,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La mouche glisse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Et succombe dans les délices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De cette crème couleur d'or.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Parfois, les choses que l'on aime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Sont des dangers.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Il n'est pas toujours sûr que l'on puisse nager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Dans la meilleure des crèmes.</a:t>
            </a:r>
          </a:p>
          <a:p>
            <a:pPr marL="0" indent="0">
              <a:buNone/>
            </a:pPr>
            <a:endParaRPr lang="fr-FR" sz="20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2000" dirty="0">
                <a:latin typeface="Arial Rounded MT Bold" pitchFamily="34" charset="0"/>
              </a:rPr>
              <a:t>Pierre </a:t>
            </a:r>
            <a:r>
              <a:rPr lang="fr-FR" sz="2000" dirty="0" err="1">
                <a:latin typeface="Arial Rounded MT Bold" pitchFamily="34" charset="0"/>
              </a:rPr>
              <a:t>Gamarra</a:t>
            </a:r>
            <a:endParaRPr lang="fr-FR" sz="2000" dirty="0">
              <a:latin typeface="Arial Rounded MT Bold" pitchFamily="34" charset="0"/>
            </a:endParaRP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 mouche et la crème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8382724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353840" y="2577727"/>
            <a:ext cx="6265862" cy="633571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Une jeune guenon cueillit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Une noix dans sa coque verte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Elle y porte la dent, fait la grimace... ah ! Certes,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Dit-elle, ma mère mentit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Quand elle m'assura que les noix étaient bonnes.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Puis, croyez aux discours de ces vieilles personnes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Qui trompent la jeunesse ! Au diable soit le fruit !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Elle jette la noix. Un singe la ramasse,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Vite entre deux cailloux la casse,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L'épluche, la mange, et lui dit :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Votre mère eut raison, ma mie :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Les noix ont fort bon goût, mais il faut les ouvrir.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Souvenez-vous que, dans la vie,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Sans un peu de travail on n'a point de plaisir.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Jean-Pierre </a:t>
            </a:r>
            <a:r>
              <a:rPr lang="fr-FR" dirty="0" err="1">
                <a:latin typeface="Arial Rounded MT Bold" pitchFamily="34" charset="0"/>
              </a:rPr>
              <a:t>Claris</a:t>
            </a:r>
            <a:r>
              <a:rPr lang="fr-FR" dirty="0">
                <a:latin typeface="Arial Rounded MT Bold" pitchFamily="34" charset="0"/>
              </a:rPr>
              <a:t> de Florian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 guenon, le singe et la noix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13080503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764704" y="1497261"/>
            <a:ext cx="5805264" cy="820826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fourmi ayant stocké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Tout l’hiver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Se trouva fort encombrée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Quand le soleil fut venu :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Qui lui prendrait ses morceaux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De mouches ou de vermisseaux ?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Elle tenta de démarcher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Chez la cigale, sa voisine,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poussant à s’acheter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Quelques grains pour subsister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Jusqu’à la saison prochaine.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« Vous me paierez, lui dit-elle,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Après l’</a:t>
            </a:r>
            <a:r>
              <a:rPr lang="fr-FR" dirty="0" err="1">
                <a:latin typeface="Arial Rounded MT Bold" pitchFamily="34" charset="0"/>
              </a:rPr>
              <a:t>oût</a:t>
            </a:r>
            <a:r>
              <a:rPr lang="fr-FR" dirty="0">
                <a:latin typeface="Arial Rounded MT Bold" pitchFamily="34" charset="0"/>
              </a:rPr>
              <a:t>, foi d’animal,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Intérêt et principal. »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cigale n’est pas gourmande :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C’est là son moindre défaut.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Que faisiez-vous au temps froid ?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Dit-elle à cette amasseuse.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- Nuit et jour à tout venant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Je stockais, ne vous déplaise.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- Vous stockiez ? j’en suis fort aise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bien soldez maintenant ! »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Françoise Sagan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 fourmi et la cigale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3449824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La girafe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84784" y="1856656"/>
            <a:ext cx="3888432" cy="807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La girafe et la girouette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Vent du sud et vent de l’est,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Tendent leur cou vers l’alouette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Vent du nord et vent de l’ouest.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Toutes deux vivent près du ciel,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Vent du sud et vent de l’est,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A la hauteur des hirondelles,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Vent du nord et vent de l’ouest.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l’hirondelle pirouette,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Vent du sud et vent de l’est,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En été sur les girouettes,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Vent du nord et vent de l’ouest.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L’hirondelle fait des paraphes,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Vent du sud et vent de l’est,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Tout l’hiver autour des girafes,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Vent du nord et vent de l’ouest.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Robert Desnos</a:t>
            </a:r>
          </a:p>
        </p:txBody>
      </p:sp>
    </p:spTree>
    <p:extLst>
      <p:ext uri="{BB962C8B-B14F-4D97-AF65-F5344CB8AC3E}">
        <p14:creationId xmlns:p14="http://schemas.microsoft.com/office/powerpoint/2010/main" val="9320318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260649" y="1713285"/>
            <a:ext cx="6597352" cy="75601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Un astre luit au ciel et dans l’eau se reflète.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Un homme qui passait dit à l’enfant-poète :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« Toi qui rêves avec des roses dans les mains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Et qui chantes, docile au hasard des chemins,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Tes vains bonheurs et ta chimérique souffrance,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Dis, entre nous et toi, quelle est la différence ?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— Voici, répond l’enfant. Levez la tête un peu ;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Voyez-vous cette étoile, au lointain du soir bleu ?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— Sans doute !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— Fermez l’œil. La voyez-vous, l’étoile ?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— Non, certes. »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Alors l’enfant pour qui tout se dévoile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Dit en baissant son front doucement soucieux :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« Moi, je la vois </a:t>
            </a:r>
            <a:r>
              <a:rPr lang="fr-FR" sz="1800" dirty="0" err="1">
                <a:latin typeface="Arial Rounded MT Bold" pitchFamily="34" charset="0"/>
              </a:rPr>
              <a:t>encor</a:t>
            </a:r>
            <a:r>
              <a:rPr lang="fr-FR" sz="1800" dirty="0">
                <a:latin typeface="Arial Rounded MT Bold" pitchFamily="34" charset="0"/>
              </a:rPr>
              <a:t> quand j’ai fermé les yeux. »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800" dirty="0">
                <a:latin typeface="Arial Rounded MT Bold" pitchFamily="34" charset="0"/>
              </a:rPr>
              <a:t>Catulle Mendès</a:t>
            </a:r>
          </a:p>
        </p:txBody>
      </p:sp>
      <p:sp>
        <p:nvSpPr>
          <p:cNvPr id="5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L’enfant et l’étoile</a:t>
            </a: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33829195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196752" y="1425253"/>
            <a:ext cx="4824412" cy="784822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Casque de fer, jambe de bois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roi revenait de la guerre.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Jambe de bois, casque de fer,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Il claudiquait, mais chantait clair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A la tête de ses soldats.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Soie de Nemours, velours de Troie,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reine attendait sur la tour.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Velours de Troie, soie de Nemours,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reine était rose de joie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riait doux comme le jour.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Souliers troués, fleur au chapeau,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On dansait ferme sur le quai.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Fleur au chapeau, souliers troués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vent faisait claquer l'été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Sur les places comme un drapeau.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Fifres au clair, tambour battant,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roi marchait tout de travers.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Tambour battant, fifres au clair,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Il n'avait pas gagné la guerre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Mais il en revenait vivant.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Maurice Carême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 retour du Roi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6374698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268760" y="1425376"/>
            <a:ext cx="4824412" cy="835216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La princesse Blanche-Neige,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Chez les sept nains qui la protègent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Lave, nettoie, époussète,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Sept fois un, sept…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… Lorsqu’une vieille aux jambes torses,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Sept fois deux, quatorze,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Lui dit : "Prends ce beau fruit, tiens !"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Sept fois trois, vingt et un.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Mais un des nains frappe à la vitre,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Sept fois quatre, vingt-huit.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Et lui dit : "</a:t>
            </a:r>
            <a:r>
              <a:rPr lang="fr-FR" sz="1600" dirty="0" err="1">
                <a:latin typeface="Arial Rounded MT Bold" pitchFamily="34" charset="0"/>
              </a:rPr>
              <a:t>Garde-toi</a:t>
            </a:r>
            <a:r>
              <a:rPr lang="fr-FR" sz="1600" dirty="0">
                <a:latin typeface="Arial Rounded MT Bold" pitchFamily="34" charset="0"/>
              </a:rPr>
              <a:t> bien,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Sept fois cinq, trente cinq.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 mordre à ce fruit dangereux,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Sept fois six, quarante-deux.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C’est un poison qu’elle t’offre !"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Sept fois sept, quarante-neuf.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La vieille, dans les airs, s’enfuit…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Sept fois huit, cinquante-six.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Et la Princesse des bois,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Sept fois neuf, soixante-trois,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Est sauvée par ses amis,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Sept fois dix, soixante-dix.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600" dirty="0">
                <a:latin typeface="Arial Rounded MT Bold" pitchFamily="34" charset="0"/>
              </a:rPr>
              <a:t>Jean TARDIEU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Les sept nains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28469344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412776" y="1352599"/>
            <a:ext cx="4392488" cy="84248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Ces huit voleurs de chevaux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Sont surpris un peu trop tôt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Par le cow-boy Hippolyte,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Huit fois un, huit.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Ils s'enfuient et chacun d'eux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Tire sur lui deux coups de feu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Quel vacarme ! Quelle fournaise !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Huit fois deux seize…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…Mais ils ne peuvent l'abattre,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Huit fois trois vingt-quatre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Alors il lance sur eux,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Huit fois quatre trente-deux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Son lasso de cordes puissantes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Huit fois cinq quarante,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Et les entraîne à sa suite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Huit fois six quarante-huit.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Sur son passage, on applaudit,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Huit fois sept, cinquante-six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On entend les tambours battre,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Huit fois huit soixante-quatre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Tous les enfants sont à ses trousses,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Huit fois neuf soixante-douze,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En triomphateur il revient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Huit fois dix, quatre-vingts.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400" dirty="0">
                <a:latin typeface="Arial Rounded MT Bold" pitchFamily="34" charset="0"/>
              </a:rPr>
              <a:t>Jean TARDIEU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 cow-boy et les voleurs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24041762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908720" y="1497261"/>
            <a:ext cx="5373216" cy="8064251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De toutes les belles choses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Qui nous manquent en hiver,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Qu'aimez-vous mieux ? - Moi, les roses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- Moi, l'aspect d'un beau pré vert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- Moi, la moisson </a:t>
            </a:r>
            <a:r>
              <a:rPr lang="fr-FR" dirty="0" err="1">
                <a:latin typeface="Arial Rounded MT Bold" pitchFamily="34" charset="0"/>
              </a:rPr>
              <a:t>blondissante</a:t>
            </a:r>
            <a:r>
              <a:rPr lang="fr-FR" dirty="0">
                <a:latin typeface="Arial Rounded MT Bold" pitchFamily="34" charset="0"/>
              </a:rPr>
              <a:t>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Chevelure des sillons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- Moi, le rossignol qui chante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- Et moi, les beaux papillons !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papillon, fleur sans tige,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Qui voltige,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Que l'on cueille en un réseau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Dans la nature infinie,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Harmonie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Entre la plante et l'oiseau !...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Quand revient l'été superbe,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Je m'en vais au bois tout seul :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Je m'étends dans la grande herbe,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Perdu dans ce vert linceul.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Sur ma tête renversée,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Là, chacun d'eux à son tour,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Passe comme une pensée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De poésie ou d'amour !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Gérard de Nerval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Les papillons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3790385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44016" y="2505001"/>
            <a:ext cx="6597352" cy="56883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Lorsque ma sœur et moi, dans les forêts profondes,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Nous avions déchiré nos pieds sur les cailloux,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En nous baisant au front tu nous appelais fous,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Après avoir maudit nos courses vagabondes.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Puis, comme un vent d'été, brisant les fraîches ondes,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Mêle deux ruisseaux purs sur un lit calme et doux,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Lorsque tu nous tenais tous deux sur tes genoux,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Tu mêlais en riant nos chevelures blondes.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Et pendant bien longtemps nous restions là blottis,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Heureux, et tu disais parfois: O chers petits!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Un jour vous serez grands, et moi je serai vieille!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Les jours se sont enfuis, d'un vol mystérieux,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Mais toujours la jeunesse éclatante et vermeille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Fleurit dans ton sourire et brille dans tes yeux.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800" b="1" i="1" dirty="0">
                <a:latin typeface="Arial Rounded MT Bold" pitchFamily="34" charset="0"/>
              </a:rPr>
              <a:t>Théodore de Banville</a:t>
            </a:r>
            <a:endParaRPr lang="fr-FR" sz="1800" b="1" dirty="0">
              <a:latin typeface="Arial Rounded MT Bold" pitchFamily="34" charset="0"/>
            </a:endParaRP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Querelle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26238708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476672" y="1857697"/>
            <a:ext cx="5976937" cy="734377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lune en maraude au cœur des vergers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Grimpait aux pommiers en jupon d'argent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Surgirent des chiens rauques, déchaînés :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lune s'enfuit, laissant un enfant.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Il vint avec nous en classe au village,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Tout à fait semblable aux autres garçons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Sauf cette clarté nimbant son visage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Sous le feu de joie de ses cheveux blonds.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Il aimait la pluie, les sources, les marbres,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Tout ce qui ruisselle et ce qui reluit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soir il veillait très tard sous les arbres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Regardant tomber lentement la nuit.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lune en maraude au cœur des vergers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Vint chercher l'enfant un soir gris d'automne :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Vite, il s'envola. J'entends à jamais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bruit de son aile amie qui frissonne.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Marc </a:t>
            </a:r>
            <a:r>
              <a:rPr lang="fr-FR" dirty="0" err="1">
                <a:latin typeface="Arial Rounded MT Bold" pitchFamily="34" charset="0"/>
              </a:rPr>
              <a:t>Alyn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L’enfant de Lune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28485055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332657" y="2073647"/>
            <a:ext cx="6525344" cy="669577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Souvent, pour s'amuser, les hommes d'équipage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Prennent des albatros, vastes oiseaux des mers,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Qui suivent, indolents compagnons de voyage,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navire glissant sur les gouffres amers.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A peine les ont-ils déposés sur les planches,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Que ces rois de l'azur, maladroits et honteux,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Laissent piteusement leurs grandes ailes blanches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Comme des avirons traîner à coté d'eux.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Ce voyageur ailé, comme il est gauche et veule!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Lui, naguère si beau, qu'il est comique et laid!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L'un agace son bec avec un brûle-gueule,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L'autre mime, en boitant, l'infirme qui volait!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Poète est semblable au prince des nuées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Qui hante la tempête et se rit de l'archer;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Exilé sur le sol au milieu des huées,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Ses ailes de géant l'empêchent de marcher.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Charles Baudelaire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L’albatros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9471146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167109" y="1299642"/>
            <a:ext cx="4824412" cy="840588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Parce qu'il perdait la mémoire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ordinateur alla voir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éléphant de ses amis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- C'est sûr, je vais perdre ma place,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Lui dit-il, viens donc avec moi.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Puisque jamais ceux de ta race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N'oublient rien, tu me souffleras.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Pour la paie, on s'arrangera.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Ainsi firent les deux compères.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Mais l'éléphant était vantard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Voilà qu'il raconte ses guerres,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Le passage du Saint-Bernard,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Hannibal et Jules César...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Les ingénieurs en font un drame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Ça n'était pas dans le programme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Et l'éléphant, l'ordinateur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Tous les deux, les voilà chômeurs.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 morale je ne vois guère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A cette histoire, je l'avoue.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Si vous en trouvez une, vous,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Portez-la chez le Commissaire;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Au bout d'un an, elle est à vous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Si personne ne la réclame.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600" dirty="0">
                <a:latin typeface="Arial Rounded MT Bold" pitchFamily="34" charset="0"/>
              </a:rPr>
              <a:t>Jean Rousselot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L’ordinateur et l’éléphant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7380830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70432" y="2072680"/>
            <a:ext cx="6466906" cy="6336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dirty="0">
                <a:latin typeface="Arial Rounded MT Bold" pitchFamily="34" charset="0"/>
              </a:rPr>
              <a:t>« Bonjour, dit le Petit Prince.</a:t>
            </a:r>
          </a:p>
          <a:p>
            <a:pPr marL="0" indent="0" algn="just">
              <a:buNone/>
            </a:pPr>
            <a:r>
              <a:rPr lang="fr-FR" sz="2000" dirty="0">
                <a:latin typeface="Arial Rounded MT Bold" pitchFamily="34" charset="0"/>
              </a:rPr>
              <a:t>- Bonjour, dit le marchand.</a:t>
            </a:r>
          </a:p>
          <a:p>
            <a:pPr marL="0" indent="0" algn="just">
              <a:buNone/>
            </a:pPr>
            <a:r>
              <a:rPr lang="fr-FR" sz="2000" dirty="0">
                <a:latin typeface="Arial Rounded MT Bold" pitchFamily="34" charset="0"/>
              </a:rPr>
              <a:t>C’était un marchand de pilules perfectionnées qui</a:t>
            </a:r>
          </a:p>
          <a:p>
            <a:pPr marL="0" indent="0" algn="just">
              <a:buNone/>
            </a:pPr>
            <a:r>
              <a:rPr lang="fr-FR" sz="2000" dirty="0">
                <a:latin typeface="Arial Rounded MT Bold" pitchFamily="34" charset="0"/>
              </a:rPr>
              <a:t>apaisent la soif. On en avale une par semaine et l’on n’éprouve plus le besoin de boire.</a:t>
            </a:r>
          </a:p>
          <a:p>
            <a:pPr marL="0" indent="0" algn="just">
              <a:buNone/>
            </a:pPr>
            <a:r>
              <a:rPr lang="fr-FR" sz="2000" dirty="0">
                <a:latin typeface="Arial Rounded MT Bold" pitchFamily="34" charset="0"/>
              </a:rPr>
              <a:t>« Pourquoi vends-tu ça ? dit le Petit Prince </a:t>
            </a:r>
          </a:p>
          <a:p>
            <a:pPr marL="0" indent="0" algn="just">
              <a:buNone/>
            </a:pPr>
            <a:r>
              <a:rPr lang="fr-FR" sz="2000" dirty="0">
                <a:latin typeface="Arial Rounded MT Bold" pitchFamily="34" charset="0"/>
              </a:rPr>
              <a:t>- C’est une grosse économie de temps, dit le marchand. Les experts ont fait des calculs. On épargne cinquante-trois minutes par semaine.</a:t>
            </a:r>
          </a:p>
          <a:p>
            <a:pPr marL="0" indent="0" algn="just">
              <a:buNone/>
            </a:pPr>
            <a:r>
              <a:rPr lang="fr-FR" sz="2000" dirty="0">
                <a:latin typeface="Arial Rounded MT Bold" pitchFamily="34" charset="0"/>
              </a:rPr>
              <a:t>- Et qu’est-ce qu’on fait de ces cinquante-trois minutes ?</a:t>
            </a:r>
          </a:p>
          <a:p>
            <a:pPr marL="0" indent="0" algn="just">
              <a:buNone/>
            </a:pPr>
            <a:r>
              <a:rPr lang="fr-FR" sz="2000" dirty="0">
                <a:latin typeface="Arial Rounded MT Bold" pitchFamily="34" charset="0"/>
              </a:rPr>
              <a:t>- On en fait ce que l’on veut… »</a:t>
            </a:r>
          </a:p>
          <a:p>
            <a:pPr marL="0" indent="0" algn="just">
              <a:buNone/>
            </a:pPr>
            <a:r>
              <a:rPr lang="fr-FR" sz="2000" dirty="0">
                <a:latin typeface="Arial Rounded MT Bold" pitchFamily="34" charset="0"/>
              </a:rPr>
              <a:t>« Moi, se dit le petit prince, si j’avais cinquante-trois minutes à dépenser, je marcherais tout doucement vers une fontaine… »</a:t>
            </a:r>
          </a:p>
          <a:p>
            <a:pPr marL="0" indent="0">
              <a:buNone/>
            </a:pPr>
            <a:endParaRPr lang="fr-FR" sz="20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2000" dirty="0">
                <a:latin typeface="Arial Rounded MT Bold" pitchFamily="34" charset="0"/>
              </a:rPr>
              <a:t>Antoine de Saint Exupéry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 Petit Prince et le marchand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277990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 cancre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96752" y="1640632"/>
            <a:ext cx="4464496" cy="798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dit non avec la tête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mais il dit oui avec le cœur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dit oui à ce qu’il aime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dit non au professeur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est debout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on le questionne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et tous les problèmes sont posés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soudain le fou rire le prend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et il efface tout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les chiffres et les mots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les dates et les noms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les phrases et les pièges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et malgré les menaces du maitre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sous les huées des enfants prodiges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avec des craies de toutes les couleurs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sur le tableau noir du malheur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dessine le visage du bonheur.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Jacques Prévert</a:t>
            </a:r>
          </a:p>
        </p:txBody>
      </p:sp>
    </p:spTree>
    <p:extLst>
      <p:ext uri="{BB962C8B-B14F-4D97-AF65-F5344CB8AC3E}">
        <p14:creationId xmlns:p14="http://schemas.microsoft.com/office/powerpoint/2010/main" val="5311589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556792" y="1209352"/>
            <a:ext cx="4824412" cy="8712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A trop crier au loup,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On en voit le museau.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enfant bâillait comme un pou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Tout en gardant son troupeau.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Il décide de s'amuser.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"Au loup ! hurle-t-il. Au loup !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Vos troupeaux sont en grand danger ! "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Et il crie si fort qu'il s'enroue.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Pour chasser l'animal maudit,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Les villageois courent, ventre à terre,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Trouvent les moutons bien en vie,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Le loup, ma foi, imaginaire…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Le lendemain, même refrain.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Les villageois y croient encore.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Troisième jour, un vrai loup vint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Et c'était un fin carnivore.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Au loup ! cria l'enfant.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loup attaque vos troupeaux !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"Ah! Le petit impertinent !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Mais il nous prend pour des nigauds! "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S'écrièrent les villageois. 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Le loup fit un festin de roi.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600" dirty="0">
                <a:latin typeface="Arial Rounded MT Bold" pitchFamily="34" charset="0"/>
              </a:rPr>
              <a:t>Esope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285755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L’enfant qui criait au loup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1996909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412776" y="1425253"/>
            <a:ext cx="4824412" cy="828027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Je te souhaite un jour de velours,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D'iris, de lis et de pervenches,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jour de feuilles et de branches,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jour et puis un autre jour,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jour de blés, un jour de vignes,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jour de figues, de muscats,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jour de raisins délicats,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jour de colombes, de cygnes.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Je te souhaite un jour de diamant,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De saphir et de porcelaine,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jour de lilas et de laine,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jour de soie, ô ma maman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puis un autre jour encore,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Léger, léger, un autre jour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Jusqu'à la fin de mon amour,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Une aurore et puis une aurore,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Car mon amour pour toi, ma mère,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Ne pourra se finir jamais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Comme le frisson des ramées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Comme le ciel, comme la mer...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Pierre GAMARRA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Je te souhaite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6356150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260648" y="1856606"/>
            <a:ext cx="6408737" cy="727285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Avec beaucoup de soin, un castor bâtissait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Pour son futur logis, rien ne semblait trop beau.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Il choisissait ses troncs puis il les ajustait,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Son chant accompagnant sa scie et son rabot.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A quelques pas de lui, un triste ragondin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Fort pressé d’en finir, bâclait sa finition :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Ses chevrons étaient fins et trop courts ses boulins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Mais ne point trop en faire était son ambition.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A peine leurs maisons étaient-elles achevées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Qu’un ouragan violent de très loin arriva.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Pendant que le castor dormait à poings fermés,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Du ragondin le « home » à terre se retrouva.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Moralité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Si l’ouvrage bien fait exige du courage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On sera satisfait devant son résultat.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Celui qui bâcle tout, et par trop se ménage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Devra se contenter d’une œuvre sans éclat.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Yvon </a:t>
            </a:r>
            <a:r>
              <a:rPr lang="fr-FR" dirty="0" err="1">
                <a:latin typeface="Arial Rounded MT Bold" pitchFamily="34" charset="0"/>
              </a:rPr>
              <a:t>Danet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 castor et le ragondin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21230483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159469" y="1193800"/>
            <a:ext cx="4824412" cy="8712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Mon école est pleine d'images,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Pleine de fleurs et d'animaux,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Mon école est pleine de mots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Que l'on voit s'échapper des pages,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Pleine d'avions, de paysages,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 trains qui glissent tout là-bas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Où nous attendent les visages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Des amis qu'on ne connait pas.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Mon école est pleine de lettres,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Pleine de chiffres qui s'en vont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Grimper du plancher au plafond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Puis s'envolent par les fenêtres,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Pleine de jacinthes, d‘œillets,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Pleine de haricots qu'on sème ;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Ils fleurissent chaque semaine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Dans un pot et dans nos cahiers.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Ma classe est pleine de problèmes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Gentils ou coquins quelquefois,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 chansons, de </a:t>
            </a:r>
            <a:r>
              <a:rPr lang="fr-FR" sz="1600" i="1" dirty="0">
                <a:latin typeface="Arial Rounded MT Bold" pitchFamily="34" charset="0"/>
              </a:rPr>
              <a:t>vers</a:t>
            </a:r>
            <a:r>
              <a:rPr lang="fr-FR" sz="1600" dirty="0">
                <a:latin typeface="Arial Rounded MT Bold" pitchFamily="34" charset="0"/>
              </a:rPr>
              <a:t>, de poèmes,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Dont on aime la jolie voix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Pleine de contes et de rêves,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Blancs ou rouges, jaunes ou verts,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 bateaux voguant sur la mer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Quand une brise les soulève.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600" dirty="0">
                <a:latin typeface="Arial Rounded MT Bold" pitchFamily="34" charset="0"/>
              </a:rPr>
              <a:t>Pierre </a:t>
            </a:r>
            <a:r>
              <a:rPr lang="fr-FR" sz="1600" dirty="0" err="1">
                <a:latin typeface="Arial Rounded MT Bold" pitchFamily="34" charset="0"/>
              </a:rPr>
              <a:t>Gamarra</a:t>
            </a:r>
            <a:endParaRPr lang="fr-FR" sz="1600" dirty="0">
              <a:latin typeface="Arial Rounded MT Bold" pitchFamily="34" charset="0"/>
            </a:endParaRP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Mon école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7953105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348656" y="2072680"/>
            <a:ext cx="6265862" cy="67691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Oh ! les après-midi solitaires d'automne !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II neige à tout jamais. On tousse. On n'a personne.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piano voisin joue un air monotone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Et, songeant au passé béni, triste, on tisonne.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Comme la vie est triste ! Et triste aussi mon sort.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Seul, sans amour, sans gloire ! et la peur de la mort !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la peur de la vie, aussi ! Suis-je assez fort ?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Je voudrais être enfant, avoir ma mère </a:t>
            </a:r>
            <a:r>
              <a:rPr lang="fr-FR" dirty="0" err="1">
                <a:latin typeface="Arial Rounded MT Bold" pitchFamily="34" charset="0"/>
              </a:rPr>
              <a:t>encor</a:t>
            </a:r>
            <a:r>
              <a:rPr lang="fr-FR" dirty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Oui, celle dont on est le pauvre aimé, l'idole,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Celle qui, toujours prête, ici-bas nous console !...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Maman ! Maman ! oh ! comme à présent, loin de tous,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Je mettrais follement mon front dans ses genoux,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je resterais là, sans dire une parole,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À pleurer jusqu'au soir, tant ce serait trop doux.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Jules Laforgue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Les après-midi d’automne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20601205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228601" y="1424608"/>
            <a:ext cx="6408737" cy="813752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Travaillez, prenez de la peine :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C'est le fonds qui manque le moins.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riche laboureur, sentant sa mort prochaine,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Fit venir ses enfants, leur parla sans témoins.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« Gardez-vous, leur dit-il, de vendre l'héritage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Que nous ont laissé nos parents.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trésor est caché dedans.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Je ne sais pas l'endroit ; mais un peu de courage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Vous le fera trouver, vous en viendrez à bout.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Remuez votre champ dès qu'on aura fait l'</a:t>
            </a:r>
            <a:r>
              <a:rPr lang="fr-FR" dirty="0" err="1">
                <a:latin typeface="Arial Rounded MT Bold" pitchFamily="34" charset="0"/>
              </a:rPr>
              <a:t>Oût</a:t>
            </a:r>
            <a:r>
              <a:rPr lang="fr-FR" dirty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Creusez, fouillez, bêchez ; ne laissez nulle place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Où la main ne passe et repasse. »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père mort, les fils vous retournent le champ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Deçà, delà, partout ; si bien qu'au bout de l'an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Il en rapporta davantage.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D'argent, point de caché. Mais le père fut sage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De leur montrer avant sa mort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Que le travail est un trésor.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Jean de La Fontaine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 laboureur et ses enfants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34558011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980728" y="1352600"/>
            <a:ext cx="5400675" cy="82082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Le petit cheval dans le mauvais temps,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Qu'il avait donc du courage !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C'était un petit cheval blanc,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Tous derrière et lui devant.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Il n'y avait jamais de beau temps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Dans ce pauvre paysage.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Il n'y avait jamais de printemps,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Ni derrière ni devant.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Mais toujours il était content,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Menant les gars du village,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A travers la pluie noire des champs,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Tous derrière et lui devant.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Sa voiture allait poursuivant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Sa belle petite queue sauvage.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C'est alors qu'il était content,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Eux derrière et lui devant.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Mais un jour, dans le mauvais temps,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Un jour qu'il était si sage,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Il est mort par un éclair blanc,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Tous derrière et lui devant.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Il est mort sans voir le beau temps,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Qu'il avait donc du courage !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Il est mort sans voir le printemps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Ni derrière ni devant.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400" dirty="0">
                <a:latin typeface="Arial Rounded MT Bold" pitchFamily="34" charset="0"/>
              </a:rPr>
              <a:t>Paul FORT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Complainte du petit cheval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13438758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404664" y="2144688"/>
            <a:ext cx="6119812" cy="57594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La grande plaine est blanche, immobile et sans voix.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Pas un bruit, pas un son ; toute vie est éteinte.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Mais on entend parfois, comme une morne plainte,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Quelque chien sans abri qui hurle au coin d'un bois.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La lune est large et pâle et semble se hâter.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On dirait qu'elle a froid dans le grand ciel austère.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 son morne regard elle parcourt la terre,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Et, voyant tout désert, s'empresse à nous quitter.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Oh ! la terrible nuit pour les petits oiseaux !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vent glacé frissonne et court par les allées ;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Eux, n'ayant plus l'asile ombragé des berceaux,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Ne peuvent pas dormir sur leurs pattes gelées.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Dans les grands arbres nus que couvre le verglas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Ils sont là, tout tremblants, sans rien qui les protège ;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 leur </a:t>
            </a:r>
            <a:r>
              <a:rPr lang="fr-FR" sz="1600" dirty="0" err="1">
                <a:latin typeface="Arial Rounded MT Bold" pitchFamily="34" charset="0"/>
              </a:rPr>
              <a:t>oeil</a:t>
            </a:r>
            <a:r>
              <a:rPr lang="fr-FR" sz="1600" dirty="0">
                <a:latin typeface="Arial Rounded MT Bold" pitchFamily="34" charset="0"/>
              </a:rPr>
              <a:t> inquiet ils regardent la neige,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Attendant jusqu'au jour la nuit qui ne vient pas.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600" dirty="0">
                <a:latin typeface="Arial Rounded MT Bold" pitchFamily="34" charset="0"/>
              </a:rPr>
              <a:t>Guy de Maupassant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Nuit de neige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76</a:t>
            </a:r>
          </a:p>
        </p:txBody>
      </p:sp>
    </p:spTree>
    <p:extLst>
      <p:ext uri="{BB962C8B-B14F-4D97-AF65-F5344CB8AC3E}">
        <p14:creationId xmlns:p14="http://schemas.microsoft.com/office/powerpoint/2010/main" val="29582674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980852" y="1712640"/>
            <a:ext cx="4824412" cy="72009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C'est tout un art d'être un canard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Canard marchant canard nageant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Canards au vol vont dandinant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Canards sur l'eau vont naviguant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Etre canard c'est absorbant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Terre ou étang c'est différent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Canards au sol s'en vont en rang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Canards sur l'eau s'en vont ramant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Etre canard ça prend du temps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C'est tout un art, c'est amusant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Canards au sol cancanant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Canards sur l'eau sont étonnants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Il faut savoir marcher, nager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Courir, plonger dans l'abreuvoir.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Canards le jour sont claironnants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Canards le soir vont clopinant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Canards aux champs ou sur l'étang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C'est tout un art d'être canard.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Claude Roy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C’est tout un art d’être un canard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5039925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141709" y="1209352"/>
            <a:ext cx="4824412" cy="849617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S'il était encore une fois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Nous partirions à l'aventure,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Moi, je serais Robin des Bois,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Et toi, tu mettrais ton armure.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Nous irions sur nos alezans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Animaux de belle prestance,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Nous serions armés jusqu'aux dents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Parcourant les forêts immenses.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S'il était encore une fois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Vers le château des contes bleus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Je serais le beau-fils du roi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Et toi tu cracherais le feu.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Nous irions trouver Blanche-neige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Dormant dans son cercueil de verre,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Nous pourrions croiser le cortège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De </a:t>
            </a:r>
            <a:r>
              <a:rPr lang="fr-FR" sz="1400" dirty="0" err="1">
                <a:latin typeface="Arial Rounded MT Bold" pitchFamily="34" charset="0"/>
              </a:rPr>
              <a:t>Malbrough</a:t>
            </a:r>
            <a:r>
              <a:rPr lang="fr-FR" sz="1400" dirty="0">
                <a:latin typeface="Arial Rounded MT Bold" pitchFamily="34" charset="0"/>
              </a:rPr>
              <a:t> revenant de guerre.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S'il était encore une fois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Au balcon de Monsieur Perrault,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Nous irions voir ma Mère l'Oye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Qui me prendrait pour un héros.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Et je dirais à ces gens-là :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Moi qui suis allé dans la lune,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Moi qui vois ce qu'on ne voit pas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Quand la télé le soir s'allume ;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Je vous le dis, vos fées, vos bêtes,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Font encore rêver mes copains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Et mon grand-père le poète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Quand nous marchons main dans la main.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400" dirty="0">
                <a:latin typeface="Arial Rounded MT Bold" pitchFamily="34" charset="0"/>
              </a:rPr>
              <a:t>Georges Jean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Temps des contes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304422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J’ai vu le menuisier...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88640" y="2360712"/>
            <a:ext cx="38884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J’ai vu le menuisier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Tirer parti du bois.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J’ai vu le menuisier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Comparer plusieurs planches.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J’ai vu le menuisier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Caresser la plus belle.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J’ai vu le menuisier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Approcher le rabot.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J’ai vu le menuisier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Donner la juste forme.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79912" y="2360711"/>
            <a:ext cx="316145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Tu chantais, menuisier,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En assemblant l’armoire.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Je garde ton image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Avec l’odeur du bois.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Moi j’assemble des mots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c’est un peu pareil.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Eugène Guillevic</a:t>
            </a:r>
          </a:p>
        </p:txBody>
      </p:sp>
    </p:spTree>
    <p:extLst>
      <p:ext uri="{BB962C8B-B14F-4D97-AF65-F5344CB8AC3E}">
        <p14:creationId xmlns:p14="http://schemas.microsoft.com/office/powerpoint/2010/main" val="39718852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228601" y="1568624"/>
            <a:ext cx="6408737" cy="7566025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Sur une barricade, au milieu des pavés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Souillés d'un sang coupable et d'un sang pur lavés,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enfant de douze ans est pris avec des hommes.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- Es-tu de ceux-là, toi ?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L'enfant dit : Nous en sommes.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- C'est bon, dit l'officier, on va te fusiller. Attends ton tour. 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L'enfant voit des éclairs briller,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tous ses compagnons tomber sous la muraille.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Il dit à l'officier : Permettez-vous que j'aille 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Rapporter cette montre à ma mère chez nous ?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Tu veux t'enfuir ? 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Je vais revenir. 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Ces voyous ont peur ! Où loges-tu ? 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- Là, près de la fontaine. Et je vais revenir, monsieur le capitaine.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Va-t'en, drôle ! 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L'enfant s'en va. 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Piège grossier !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les soldats riaient avec leur officier,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les mourants mêlaient à ce rire leur râle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Mais le rire cessa, car soudain l'enfant pâle,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Brusquement reparu, fier comme Viala,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Vint s'adosser au mur et leur dit : Me voilà.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mort stupide eut honte et l'officier fit grâce.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Victor Hugo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Sur une barricade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26076895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332656" y="1570038"/>
            <a:ext cx="6265862" cy="777557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Mon père, ce héros au sourire si doux,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Suivi d'un seul housard qu'il aimait entre tous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Pour sa grande bravoure et pour sa haute taille,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Parcourait à cheval, le soir d'une bataille,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champ couvert de morts sur qui tombait la nuit.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Il lui sembla dans l'ombre entendre un faible bruit.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C'était un Espagnol de l'armée en déroute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Qui se traînait sanglant sur le bord de la route,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Râlant, brisé, livide, et mort plus qu'à moitié.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qui disait: " A boire! à boire par pitié ! "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Mon père, ému, tendit à son housard fidèle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Une gourde de rhum qui pendait à sa selle,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dit: "Tiens, donne à boire à ce pauvre blessé. "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Tout à coup, au moment où le housard baissé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Se penchait vers lui, l'homme, une espèce de maure,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Saisit un pistolet qu'il étreignait encore,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vise au front mon père en criant: "Caramba! "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coup passa si près que le chapeau tomba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que le cheval fit un écart en arrière.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"Donne-lui tout de même à boire ", dit mon père.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Victor Hugo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Après la bataille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63573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fr-FR" dirty="0"/>
              <a:t>La trompe de l’éléphant...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28800" y="2360712"/>
            <a:ext cx="3672408" cy="7160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La trompe de l’éléphant,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c’est pour ramasser les pistaches 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pas besoin de se baisser.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Le cou de la girafe,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c’est pour brouter les astres 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pas besoin de voler.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La peau du caméléon,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verte, bleue, mauve, blanche,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selon sa volonté,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c’est pour se cacher des animaux voraces 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pas besoin de fuir.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La carapace de la tortue,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c’est pour dormir à l’intérieur,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même l’hiver 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pas besoin de maison.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Le poème du poète,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c’est pour dire tout cela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et mille et mille et mille autres choses 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pas besoin de comprendre.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Alain Bosquet</a:t>
            </a:r>
          </a:p>
        </p:txBody>
      </p:sp>
    </p:spTree>
    <p:extLst>
      <p:ext uri="{BB962C8B-B14F-4D97-AF65-F5344CB8AC3E}">
        <p14:creationId xmlns:p14="http://schemas.microsoft.com/office/powerpoint/2010/main" val="3289697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10372</Words>
  <Application>Microsoft Office PowerPoint</Application>
  <PresentationFormat>Format A4 (210 x 297 mm)</PresentationFormat>
  <Paragraphs>1872</Paragraphs>
  <Slides>81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81</vt:i4>
      </vt:variant>
    </vt:vector>
  </HeadingPairs>
  <TitlesOfParts>
    <vt:vector size="92" baseType="lpstr">
      <vt:lpstr>28 Days Later</vt:lpstr>
      <vt:lpstr>akaDylan Plain</vt:lpstr>
      <vt:lpstr>Amandine</vt:lpstr>
      <vt:lpstr>Arial</vt:lpstr>
      <vt:lpstr>Arial Rounded MT Bold</vt:lpstr>
      <vt:lpstr>Berlin Sans FB Demi</vt:lpstr>
      <vt:lpstr>Calibri</vt:lpstr>
      <vt:lpstr>Cooper Std Black</vt:lpstr>
      <vt:lpstr>Daniel Black</vt:lpstr>
      <vt:lpstr>Sketch Nice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Gaëlle Lavillat</dc:creator>
  <cp:lastModifiedBy>Moi</cp:lastModifiedBy>
  <cp:revision>36</cp:revision>
  <cp:lastPrinted>2013-12-01T16:39:37Z</cp:lastPrinted>
  <dcterms:created xsi:type="dcterms:W3CDTF">2013-11-30T16:20:47Z</dcterms:created>
  <dcterms:modified xsi:type="dcterms:W3CDTF">2020-01-14T11:22:00Z</dcterms:modified>
</cp:coreProperties>
</file>